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Lst>
  <p:sldSz cx="32404050" cy="51206400"/>
  <p:notesSz cx="6735763" cy="9866313"/>
  <p:defaultTextStyle>
    <a:defPPr>
      <a:defRPr lang="ja-JP"/>
    </a:defPPr>
    <a:lvl1pPr marL="0" algn="l" defTabSz="5015651" rtl="0" eaLnBrk="1" latinLnBrk="0" hangingPunct="1">
      <a:defRPr kumimoji="1" sz="10000" kern="1200">
        <a:solidFill>
          <a:schemeClr val="tx1"/>
        </a:solidFill>
        <a:latin typeface="+mn-lt"/>
        <a:ea typeface="+mn-ea"/>
        <a:cs typeface="+mn-cs"/>
      </a:defRPr>
    </a:lvl1pPr>
    <a:lvl2pPr marL="2507826" algn="l" defTabSz="5015651" rtl="0" eaLnBrk="1" latinLnBrk="0" hangingPunct="1">
      <a:defRPr kumimoji="1" sz="10000" kern="1200">
        <a:solidFill>
          <a:schemeClr val="tx1"/>
        </a:solidFill>
        <a:latin typeface="+mn-lt"/>
        <a:ea typeface="+mn-ea"/>
        <a:cs typeface="+mn-cs"/>
      </a:defRPr>
    </a:lvl2pPr>
    <a:lvl3pPr marL="5015651" algn="l" defTabSz="5015651" rtl="0" eaLnBrk="1" latinLnBrk="0" hangingPunct="1">
      <a:defRPr kumimoji="1" sz="10000" kern="1200">
        <a:solidFill>
          <a:schemeClr val="tx1"/>
        </a:solidFill>
        <a:latin typeface="+mn-lt"/>
        <a:ea typeface="+mn-ea"/>
        <a:cs typeface="+mn-cs"/>
      </a:defRPr>
    </a:lvl3pPr>
    <a:lvl4pPr marL="7523476" algn="l" defTabSz="5015651" rtl="0" eaLnBrk="1" latinLnBrk="0" hangingPunct="1">
      <a:defRPr kumimoji="1" sz="10000" kern="1200">
        <a:solidFill>
          <a:schemeClr val="tx1"/>
        </a:solidFill>
        <a:latin typeface="+mn-lt"/>
        <a:ea typeface="+mn-ea"/>
        <a:cs typeface="+mn-cs"/>
      </a:defRPr>
    </a:lvl4pPr>
    <a:lvl5pPr marL="10031302" algn="l" defTabSz="5015651" rtl="0" eaLnBrk="1" latinLnBrk="0" hangingPunct="1">
      <a:defRPr kumimoji="1" sz="10000" kern="1200">
        <a:solidFill>
          <a:schemeClr val="tx1"/>
        </a:solidFill>
        <a:latin typeface="+mn-lt"/>
        <a:ea typeface="+mn-ea"/>
        <a:cs typeface="+mn-cs"/>
      </a:defRPr>
    </a:lvl5pPr>
    <a:lvl6pPr marL="12539128" algn="l" defTabSz="5015651" rtl="0" eaLnBrk="1" latinLnBrk="0" hangingPunct="1">
      <a:defRPr kumimoji="1" sz="10000" kern="1200">
        <a:solidFill>
          <a:schemeClr val="tx1"/>
        </a:solidFill>
        <a:latin typeface="+mn-lt"/>
        <a:ea typeface="+mn-ea"/>
        <a:cs typeface="+mn-cs"/>
      </a:defRPr>
    </a:lvl6pPr>
    <a:lvl7pPr marL="15046953" algn="l" defTabSz="5015651" rtl="0" eaLnBrk="1" latinLnBrk="0" hangingPunct="1">
      <a:defRPr kumimoji="1" sz="10000" kern="1200">
        <a:solidFill>
          <a:schemeClr val="tx1"/>
        </a:solidFill>
        <a:latin typeface="+mn-lt"/>
        <a:ea typeface="+mn-ea"/>
        <a:cs typeface="+mn-cs"/>
      </a:defRPr>
    </a:lvl7pPr>
    <a:lvl8pPr marL="17554779" algn="l" defTabSz="5015651" rtl="0" eaLnBrk="1" latinLnBrk="0" hangingPunct="1">
      <a:defRPr kumimoji="1" sz="10000" kern="1200">
        <a:solidFill>
          <a:schemeClr val="tx1"/>
        </a:solidFill>
        <a:latin typeface="+mn-lt"/>
        <a:ea typeface="+mn-ea"/>
        <a:cs typeface="+mn-cs"/>
      </a:defRPr>
    </a:lvl8pPr>
    <a:lvl9pPr marL="20062604" algn="l" defTabSz="5015651" rtl="0" eaLnBrk="1" latinLnBrk="0" hangingPunct="1">
      <a:defRPr kumimoji="1" sz="100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kagiakiko" initials="t" lastIdx="41" clrIdx="0"/>
  <p:cmAuthor id="1" name="Ito" initials="T" lastIdx="39" clrIdx="1"/>
  <p:cmAuthor id="2" name="kuma" initials="k"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BED8"/>
    <a:srgbClr val="9F8DBD"/>
    <a:srgbClr val="EDEAF0"/>
    <a:srgbClr val="E1D6F2"/>
    <a:srgbClr val="EEE8F8"/>
    <a:srgbClr val="65D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7792" autoAdjust="0"/>
    <p:restoredTop sz="94660"/>
  </p:normalViewPr>
  <p:slideViewPr>
    <p:cSldViewPr>
      <p:cViewPr>
        <p:scale>
          <a:sx n="33" d="100"/>
          <a:sy n="33" d="100"/>
        </p:scale>
        <p:origin x="-618" y="3210"/>
      </p:cViewPr>
      <p:guideLst>
        <p:guide orient="horz" pos="16128"/>
        <p:guide pos="1020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3" y="28873003"/>
            <a:ext cx="32404050" cy="2233339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12" name="Rectangle 11"/>
          <p:cNvSpPr/>
          <p:nvPr/>
        </p:nvSpPr>
        <p:spPr>
          <a:xfrm>
            <a:off x="3" y="0"/>
            <a:ext cx="32404050" cy="2887300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dirty="0"/>
          </a:p>
        </p:txBody>
      </p:sp>
      <p:sp>
        <p:nvSpPr>
          <p:cNvPr id="13" name="Rectangle 12"/>
          <p:cNvSpPr/>
          <p:nvPr/>
        </p:nvSpPr>
        <p:spPr>
          <a:xfrm>
            <a:off x="3" y="19803923"/>
            <a:ext cx="3240405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14" name="Oval 13"/>
          <p:cNvSpPr/>
          <p:nvPr/>
        </p:nvSpPr>
        <p:spPr>
          <a:xfrm>
            <a:off x="3" y="11948160"/>
            <a:ext cx="32404050" cy="381203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3" name="Subtitle 2"/>
          <p:cNvSpPr>
            <a:spLocks noGrp="1"/>
          </p:cNvSpPr>
          <p:nvPr>
            <p:ph type="subTitle" idx="1"/>
          </p:nvPr>
        </p:nvSpPr>
        <p:spPr>
          <a:xfrm>
            <a:off x="5222767" y="37725676"/>
            <a:ext cx="19976155" cy="6586489"/>
          </a:xfrm>
        </p:spPr>
        <p:txBody>
          <a:bodyPr>
            <a:normAutofit/>
          </a:bodyPr>
          <a:lstStyle>
            <a:lvl1pPr marL="0" indent="0" algn="l">
              <a:buNone/>
              <a:defRPr sz="11600">
                <a:solidFill>
                  <a:schemeClr val="tx2"/>
                </a:solidFill>
              </a:defRPr>
            </a:lvl1pPr>
            <a:lvl2pPr marL="2388644" indent="0" algn="ctr">
              <a:buNone/>
              <a:defRPr>
                <a:solidFill>
                  <a:schemeClr val="tx1">
                    <a:tint val="75000"/>
                  </a:schemeClr>
                </a:solidFill>
              </a:defRPr>
            </a:lvl2pPr>
            <a:lvl3pPr marL="4777288" indent="0" algn="ctr">
              <a:buNone/>
              <a:defRPr>
                <a:solidFill>
                  <a:schemeClr val="tx1">
                    <a:tint val="75000"/>
                  </a:schemeClr>
                </a:solidFill>
              </a:defRPr>
            </a:lvl3pPr>
            <a:lvl4pPr marL="7165932" indent="0" algn="ctr">
              <a:buNone/>
              <a:defRPr>
                <a:solidFill>
                  <a:schemeClr val="tx1">
                    <a:tint val="75000"/>
                  </a:schemeClr>
                </a:solidFill>
              </a:defRPr>
            </a:lvl4pPr>
            <a:lvl5pPr marL="9554577" indent="0" algn="ctr">
              <a:buNone/>
              <a:defRPr>
                <a:solidFill>
                  <a:schemeClr val="tx1">
                    <a:tint val="75000"/>
                  </a:schemeClr>
                </a:solidFill>
              </a:defRPr>
            </a:lvl5pPr>
            <a:lvl6pPr marL="11943221" indent="0" algn="ctr">
              <a:buNone/>
              <a:defRPr>
                <a:solidFill>
                  <a:schemeClr val="tx1">
                    <a:tint val="75000"/>
                  </a:schemeClr>
                </a:solidFill>
              </a:defRPr>
            </a:lvl6pPr>
            <a:lvl7pPr marL="14331865" indent="0" algn="ctr">
              <a:buNone/>
              <a:defRPr>
                <a:solidFill>
                  <a:schemeClr val="tx1">
                    <a:tint val="75000"/>
                  </a:schemeClr>
                </a:solidFill>
              </a:defRPr>
            </a:lvl7pPr>
            <a:lvl8pPr marL="16720509" indent="0" algn="ctr">
              <a:buNone/>
              <a:defRPr>
                <a:solidFill>
                  <a:schemeClr val="tx1">
                    <a:tint val="75000"/>
                  </a:schemeClr>
                </a:solidFill>
              </a:defRPr>
            </a:lvl8pPr>
            <a:lvl9pPr marL="19109153"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
        <p:nvSpPr>
          <p:cNvPr id="2" name="Title 1"/>
          <p:cNvSpPr>
            <a:spLocks noGrp="1"/>
          </p:cNvSpPr>
          <p:nvPr>
            <p:ph type="ctrTitle"/>
          </p:nvPr>
        </p:nvSpPr>
        <p:spPr>
          <a:xfrm>
            <a:off x="2897306" y="23387769"/>
            <a:ext cx="25427650" cy="13388980"/>
          </a:xfrm>
          <a:effectLst/>
        </p:spPr>
        <p:txBody>
          <a:bodyPr>
            <a:noAutofit/>
          </a:bodyPr>
          <a:lstStyle>
            <a:lvl1pPr marL="3344101" indent="-2388644" algn="l">
              <a:defRPr sz="28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750843" y="5462009"/>
            <a:ext cx="22682835" cy="25944576"/>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88632" y="2811330"/>
            <a:ext cx="7290911" cy="39112932"/>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1779830" y="5462014"/>
            <a:ext cx="17113788" cy="365473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4050506" y="5462016"/>
            <a:ext cx="22682835" cy="25944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3" y="28873003"/>
            <a:ext cx="32404050" cy="2233339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8" name="Rectangle 7"/>
          <p:cNvSpPr/>
          <p:nvPr/>
        </p:nvSpPr>
        <p:spPr>
          <a:xfrm>
            <a:off x="3" y="0"/>
            <a:ext cx="32404050" cy="2887300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dirty="0"/>
          </a:p>
        </p:txBody>
      </p:sp>
      <p:sp>
        <p:nvSpPr>
          <p:cNvPr id="9" name="Rectangle 8"/>
          <p:cNvSpPr/>
          <p:nvPr/>
        </p:nvSpPr>
        <p:spPr>
          <a:xfrm>
            <a:off x="3" y="19803923"/>
            <a:ext cx="3240405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10" name="Oval 9"/>
          <p:cNvSpPr/>
          <p:nvPr/>
        </p:nvSpPr>
        <p:spPr>
          <a:xfrm>
            <a:off x="3" y="11948160"/>
            <a:ext cx="32404050" cy="381203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2" name="Title 1"/>
          <p:cNvSpPr>
            <a:spLocks noGrp="1"/>
          </p:cNvSpPr>
          <p:nvPr>
            <p:ph type="title"/>
          </p:nvPr>
        </p:nvSpPr>
        <p:spPr>
          <a:xfrm>
            <a:off x="7205138" y="16222439"/>
            <a:ext cx="21144371" cy="18094317"/>
          </a:xfrm>
          <a:effectLst/>
        </p:spPr>
        <p:txBody>
          <a:bodyPr anchor="b"/>
          <a:lstStyle>
            <a:lvl1pPr algn="r">
              <a:defRPr sz="241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167015" y="34402754"/>
            <a:ext cx="21157938" cy="6238101"/>
          </a:xfrm>
        </p:spPr>
        <p:txBody>
          <a:bodyPr anchor="t"/>
          <a:lstStyle>
            <a:lvl1pPr marL="0" indent="0" algn="r">
              <a:buNone/>
              <a:defRPr sz="10400">
                <a:solidFill>
                  <a:schemeClr val="tx2"/>
                </a:solidFill>
              </a:defRPr>
            </a:lvl1pPr>
            <a:lvl2pPr marL="2388644" indent="0">
              <a:buNone/>
              <a:defRPr sz="9500">
                <a:solidFill>
                  <a:schemeClr val="tx1">
                    <a:tint val="75000"/>
                  </a:schemeClr>
                </a:solidFill>
              </a:defRPr>
            </a:lvl2pPr>
            <a:lvl3pPr marL="4777288" indent="0">
              <a:buNone/>
              <a:defRPr sz="8400">
                <a:solidFill>
                  <a:schemeClr val="tx1">
                    <a:tint val="75000"/>
                  </a:schemeClr>
                </a:solidFill>
              </a:defRPr>
            </a:lvl3pPr>
            <a:lvl4pPr marL="7165932" indent="0">
              <a:buNone/>
              <a:defRPr sz="7400">
                <a:solidFill>
                  <a:schemeClr val="tx1">
                    <a:tint val="75000"/>
                  </a:schemeClr>
                </a:solidFill>
              </a:defRPr>
            </a:lvl4pPr>
            <a:lvl5pPr marL="9554577" indent="0">
              <a:buNone/>
              <a:defRPr sz="7400">
                <a:solidFill>
                  <a:schemeClr val="tx1">
                    <a:tint val="75000"/>
                  </a:schemeClr>
                </a:solidFill>
              </a:defRPr>
            </a:lvl5pPr>
            <a:lvl6pPr marL="11943221" indent="0">
              <a:buNone/>
              <a:defRPr sz="7400">
                <a:solidFill>
                  <a:schemeClr val="tx1">
                    <a:tint val="75000"/>
                  </a:schemeClr>
                </a:solidFill>
              </a:defRPr>
            </a:lvl6pPr>
            <a:lvl7pPr marL="14331865" indent="0">
              <a:buNone/>
              <a:defRPr sz="7400">
                <a:solidFill>
                  <a:schemeClr val="tx1">
                    <a:tint val="75000"/>
                  </a:schemeClr>
                </a:solidFill>
              </a:defRPr>
            </a:lvl7pPr>
            <a:lvl8pPr marL="16720509" indent="0">
              <a:buNone/>
              <a:defRPr sz="7400">
                <a:solidFill>
                  <a:schemeClr val="tx1">
                    <a:tint val="75000"/>
                  </a:schemeClr>
                </a:solidFill>
              </a:defRPr>
            </a:lvl8pPr>
            <a:lvl9pPr marL="19109153" indent="0">
              <a:buNone/>
              <a:defRPr sz="7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4050502" y="5462009"/>
            <a:ext cx="11859881" cy="25944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16461259" y="5462016"/>
            <a:ext cx="11859881" cy="25944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50506" y="5462016"/>
            <a:ext cx="11859881" cy="4776889"/>
          </a:xfrm>
        </p:spPr>
        <p:txBody>
          <a:bodyPr anchor="b">
            <a:noAutofit/>
          </a:bodyPr>
          <a:lstStyle>
            <a:lvl1pPr marL="0" indent="0" algn="ctr">
              <a:buNone/>
              <a:defRPr lang="en-US" sz="1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388644" indent="0">
              <a:buNone/>
              <a:defRPr sz="10400" b="1"/>
            </a:lvl2pPr>
            <a:lvl3pPr marL="4777288" indent="0">
              <a:buNone/>
              <a:defRPr sz="9500" b="1"/>
            </a:lvl3pPr>
            <a:lvl4pPr marL="7165932" indent="0">
              <a:buNone/>
              <a:defRPr sz="8400" b="1"/>
            </a:lvl4pPr>
            <a:lvl5pPr marL="9554577" indent="0">
              <a:buNone/>
              <a:defRPr sz="8400" b="1"/>
            </a:lvl5pPr>
            <a:lvl6pPr marL="11943221" indent="0">
              <a:buNone/>
              <a:defRPr sz="8400" b="1"/>
            </a:lvl6pPr>
            <a:lvl7pPr marL="14331865" indent="0">
              <a:buNone/>
              <a:defRPr sz="8400" b="1"/>
            </a:lvl7pPr>
            <a:lvl8pPr marL="16720509" indent="0">
              <a:buNone/>
              <a:defRPr sz="8400" b="1"/>
            </a:lvl8pPr>
            <a:lvl9pPr marL="19109153" indent="0">
              <a:buNone/>
              <a:defRPr sz="8400" b="1"/>
            </a:lvl9pPr>
          </a:lstStyle>
          <a:p>
            <a:pPr lvl="0"/>
            <a:r>
              <a:rPr lang="ja-JP" altLang="en-US" smtClean="0"/>
              <a:t>マスター テキストの書式設定</a:t>
            </a:r>
          </a:p>
        </p:txBody>
      </p:sp>
      <p:sp>
        <p:nvSpPr>
          <p:cNvPr id="4" name="Content Placeholder 3"/>
          <p:cNvSpPr>
            <a:spLocks noGrp="1"/>
          </p:cNvSpPr>
          <p:nvPr>
            <p:ph sz="half" idx="2"/>
          </p:nvPr>
        </p:nvSpPr>
        <p:spPr>
          <a:xfrm>
            <a:off x="4098162" y="10455774"/>
            <a:ext cx="11859881" cy="20482560"/>
          </a:xfrm>
        </p:spPr>
        <p:txBody>
          <a:bodyPr>
            <a:normAutofit/>
          </a:bodyPr>
          <a:lstStyle>
            <a:lvl1pPr>
              <a:defRPr sz="9500"/>
            </a:lvl1pPr>
            <a:lvl2pPr>
              <a:defRPr sz="9500"/>
            </a:lvl2pPr>
            <a:lvl3pPr>
              <a:defRPr sz="8400"/>
            </a:lvl3pPr>
            <a:lvl4pPr>
              <a:defRPr sz="8400"/>
            </a:lvl4pPr>
            <a:lvl5pPr>
              <a:defRPr sz="8400"/>
            </a:lvl5pPr>
            <a:lvl6pPr>
              <a:defRPr sz="8400"/>
            </a:lvl6pPr>
            <a:lvl7pPr>
              <a:defRPr sz="8400"/>
            </a:lvl7pPr>
            <a:lvl8pPr>
              <a:defRPr sz="8400"/>
            </a:lvl8pPr>
            <a:lvl9pPr>
              <a:defRPr sz="8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16468879" y="5462016"/>
            <a:ext cx="11859881" cy="4776889"/>
          </a:xfrm>
        </p:spPr>
        <p:txBody>
          <a:bodyPr anchor="b">
            <a:noAutofit/>
          </a:bodyPr>
          <a:lstStyle>
            <a:lvl1pPr marL="0" indent="0" algn="ctr">
              <a:buNone/>
              <a:defRPr lang="en-US" sz="126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2388644" indent="0">
              <a:buNone/>
              <a:defRPr sz="10400" b="1"/>
            </a:lvl2pPr>
            <a:lvl3pPr marL="4777288" indent="0">
              <a:buNone/>
              <a:defRPr sz="9500" b="1"/>
            </a:lvl3pPr>
            <a:lvl4pPr marL="7165932" indent="0">
              <a:buNone/>
              <a:defRPr sz="8400" b="1"/>
            </a:lvl4pPr>
            <a:lvl5pPr marL="9554577" indent="0">
              <a:buNone/>
              <a:defRPr sz="8400" b="1"/>
            </a:lvl5pPr>
            <a:lvl6pPr marL="11943221" indent="0">
              <a:buNone/>
              <a:defRPr sz="8400" b="1"/>
            </a:lvl6pPr>
            <a:lvl7pPr marL="14331865" indent="0">
              <a:buNone/>
              <a:defRPr sz="8400" b="1"/>
            </a:lvl7pPr>
            <a:lvl8pPr marL="16720509" indent="0">
              <a:buNone/>
              <a:defRPr sz="8400" b="1"/>
            </a:lvl8pPr>
            <a:lvl9pPr marL="19109153" indent="0">
              <a:buNone/>
              <a:defRPr sz="8400" b="1"/>
            </a:lvl9pPr>
          </a:lstStyle>
          <a:p>
            <a:pPr marL="0" lvl="0" indent="0" algn="ctr" defTabSz="4777288" rtl="0" eaLnBrk="1" latinLnBrk="0" hangingPunct="1">
              <a:spcBef>
                <a:spcPct val="20000"/>
              </a:spcBef>
              <a:spcAft>
                <a:spcPts val="1567"/>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16460809" y="10446106"/>
            <a:ext cx="11859881" cy="20482560"/>
          </a:xfrm>
        </p:spPr>
        <p:txBody>
          <a:bodyPr>
            <a:normAutofit/>
          </a:bodyPr>
          <a:lstStyle>
            <a:lvl1pPr>
              <a:defRPr sz="9500"/>
            </a:lvl1pPr>
            <a:lvl2pPr>
              <a:defRPr sz="9500"/>
            </a:lvl2pPr>
            <a:lvl3pPr>
              <a:defRPr sz="8400"/>
            </a:lvl3pPr>
            <a:lvl4pPr>
              <a:defRPr sz="8400"/>
            </a:lvl4pPr>
            <a:lvl5pPr>
              <a:defRPr sz="8400"/>
            </a:lvl5pPr>
            <a:lvl6pPr>
              <a:defRPr sz="8400"/>
            </a:lvl6pPr>
            <a:lvl7pPr>
              <a:defRPr sz="8400"/>
            </a:lvl7pPr>
            <a:lvl8pPr>
              <a:defRPr sz="8400"/>
            </a:lvl8pPr>
            <a:lvl9pPr>
              <a:defRPr sz="8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973545" y="16499848"/>
            <a:ext cx="12885374" cy="9396748"/>
          </a:xfrm>
          <a:effectLst/>
        </p:spPr>
        <p:txBody>
          <a:bodyPr anchor="b">
            <a:noAutofit/>
          </a:bodyPr>
          <a:lstStyle>
            <a:lvl1pPr marL="1194322" indent="-1194322" algn="l">
              <a:defRPr sz="146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6278275" y="5462016"/>
            <a:ext cx="14235546" cy="36547319"/>
          </a:xfrm>
        </p:spPr>
        <p:txBody>
          <a:bodyPr anchor="ctr"/>
          <a:lstStyle>
            <a:lvl1pPr>
              <a:defRPr sz="11600"/>
            </a:lvl1pPr>
            <a:lvl2pPr>
              <a:defRPr sz="10400"/>
            </a:lvl2pPr>
            <a:lvl3pPr>
              <a:defRPr sz="9500"/>
            </a:lvl3pPr>
            <a:lvl4pPr>
              <a:defRPr sz="8400"/>
            </a:lvl4pPr>
            <a:lvl5pPr>
              <a:defRPr sz="7400"/>
            </a:lvl5pPr>
            <a:lvl6pPr>
              <a:defRPr sz="10400"/>
            </a:lvl6pPr>
            <a:lvl7pPr>
              <a:defRPr sz="10400"/>
            </a:lvl7pPr>
            <a:lvl8pPr>
              <a:defRPr sz="10400"/>
            </a:lvl8pPr>
            <a:lvl9pPr>
              <a:defRPr sz="10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3812246" y="26116921"/>
            <a:ext cx="12008563" cy="15975068"/>
          </a:xfrm>
        </p:spPr>
        <p:txBody>
          <a:bodyPr/>
          <a:lstStyle>
            <a:lvl1pPr marL="0" indent="0">
              <a:buNone/>
              <a:defRPr sz="7400"/>
            </a:lvl1pPr>
            <a:lvl2pPr marL="2388644" indent="0">
              <a:buNone/>
              <a:defRPr sz="6300"/>
            </a:lvl2pPr>
            <a:lvl3pPr marL="4777288" indent="0">
              <a:buNone/>
              <a:defRPr sz="5400"/>
            </a:lvl3pPr>
            <a:lvl4pPr marL="7165932" indent="0">
              <a:buNone/>
              <a:defRPr sz="4700"/>
            </a:lvl4pPr>
            <a:lvl5pPr marL="9554577" indent="0">
              <a:buNone/>
              <a:defRPr sz="4700"/>
            </a:lvl5pPr>
            <a:lvl6pPr marL="11943221" indent="0">
              <a:buNone/>
              <a:defRPr sz="4700"/>
            </a:lvl6pPr>
            <a:lvl7pPr marL="14331865" indent="0">
              <a:buNone/>
              <a:defRPr sz="4700"/>
            </a:lvl7pPr>
            <a:lvl8pPr marL="16720509" indent="0">
              <a:buNone/>
              <a:defRPr sz="4700"/>
            </a:lvl8pPr>
            <a:lvl9pPr marL="19109153" indent="0">
              <a:buNone/>
              <a:defRPr sz="47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3" y="28873003"/>
            <a:ext cx="32404050" cy="2233339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9" name="Rectangle 8"/>
          <p:cNvSpPr/>
          <p:nvPr/>
        </p:nvSpPr>
        <p:spPr>
          <a:xfrm>
            <a:off x="3" y="0"/>
            <a:ext cx="32404050" cy="2887300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dirty="0"/>
          </a:p>
        </p:txBody>
      </p:sp>
      <p:sp>
        <p:nvSpPr>
          <p:cNvPr id="10" name="Rectangle 9"/>
          <p:cNvSpPr/>
          <p:nvPr/>
        </p:nvSpPr>
        <p:spPr>
          <a:xfrm>
            <a:off x="3" y="19803923"/>
            <a:ext cx="3240405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11" name="Oval 10"/>
          <p:cNvSpPr/>
          <p:nvPr/>
        </p:nvSpPr>
        <p:spPr>
          <a:xfrm>
            <a:off x="3" y="11948160"/>
            <a:ext cx="32404050" cy="3812032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3" name="Picture Placeholder 2"/>
          <p:cNvSpPr>
            <a:spLocks noGrp="1"/>
          </p:cNvSpPr>
          <p:nvPr>
            <p:ph type="pic" idx="1"/>
          </p:nvPr>
        </p:nvSpPr>
        <p:spPr>
          <a:xfrm>
            <a:off x="15858904" y="8534404"/>
            <a:ext cx="14581820" cy="23354285"/>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10400"/>
            </a:lvl1pPr>
            <a:lvl2pPr marL="2388644" indent="0">
              <a:buNone/>
              <a:defRPr sz="14600"/>
            </a:lvl2pPr>
            <a:lvl3pPr marL="4777288" indent="0">
              <a:buNone/>
              <a:defRPr sz="12600"/>
            </a:lvl3pPr>
            <a:lvl4pPr marL="7165932" indent="0">
              <a:buNone/>
              <a:defRPr sz="10400"/>
            </a:lvl4pPr>
            <a:lvl5pPr marL="9554577" indent="0">
              <a:buNone/>
              <a:defRPr sz="10400"/>
            </a:lvl5pPr>
            <a:lvl6pPr marL="11943221" indent="0">
              <a:buNone/>
              <a:defRPr sz="10400"/>
            </a:lvl6pPr>
            <a:lvl7pPr marL="14331865" indent="0">
              <a:buNone/>
              <a:defRPr sz="10400"/>
            </a:lvl7pPr>
            <a:lvl8pPr marL="16720509" indent="0">
              <a:buNone/>
              <a:defRPr sz="10400"/>
            </a:lvl8pPr>
            <a:lvl9pPr marL="19109153" indent="0">
              <a:buNone/>
              <a:defRPr sz="104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3111011" y="7544967"/>
            <a:ext cx="13091018" cy="16150549"/>
          </a:xfrm>
        </p:spPr>
        <p:txBody>
          <a:bodyPr anchor="b"/>
          <a:lstStyle>
            <a:lvl1pPr marL="955457" indent="-955457">
              <a:buFont typeface="Georgia" pitchFamily="18" charset="0"/>
              <a:buChar char="*"/>
              <a:defRPr sz="8400"/>
            </a:lvl1pPr>
            <a:lvl2pPr marL="2388644" indent="0">
              <a:buNone/>
              <a:defRPr sz="6300"/>
            </a:lvl2pPr>
            <a:lvl3pPr marL="4777288" indent="0">
              <a:buNone/>
              <a:defRPr sz="5400"/>
            </a:lvl3pPr>
            <a:lvl4pPr marL="7165932" indent="0">
              <a:buNone/>
              <a:defRPr sz="4700"/>
            </a:lvl4pPr>
            <a:lvl5pPr marL="9554577" indent="0">
              <a:buNone/>
              <a:defRPr sz="4700"/>
            </a:lvl5pPr>
            <a:lvl6pPr marL="11943221" indent="0">
              <a:buNone/>
              <a:defRPr sz="4700"/>
            </a:lvl6pPr>
            <a:lvl7pPr marL="14331865" indent="0">
              <a:buNone/>
              <a:defRPr sz="4700"/>
            </a:lvl7pPr>
            <a:lvl8pPr marL="16720509" indent="0">
              <a:buNone/>
              <a:defRPr sz="4700"/>
            </a:lvl8pPr>
            <a:lvl9pPr marL="19109153" indent="0">
              <a:buNone/>
              <a:defRPr sz="47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4CEDCA2-EB43-4F75-9A89-316DA352AC6D}" type="datetimeFigureOut">
              <a:rPr kumimoji="1" lang="ja-JP" altLang="en-US" smtClean="0"/>
              <a:t>2016/8/30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3D11FC-06D5-4C48-9E80-8055361552A0}" type="slidenum">
              <a:rPr kumimoji="1" lang="ja-JP" altLang="en-US" smtClean="0"/>
              <a:t>‹#›</a:t>
            </a:fld>
            <a:endParaRPr kumimoji="1" lang="ja-JP" altLang="en-US"/>
          </a:p>
        </p:txBody>
      </p:sp>
      <p:sp>
        <p:nvSpPr>
          <p:cNvPr id="2" name="Title 1"/>
          <p:cNvSpPr>
            <a:spLocks noGrp="1"/>
          </p:cNvSpPr>
          <p:nvPr>
            <p:ph type="title"/>
          </p:nvPr>
        </p:nvSpPr>
        <p:spPr>
          <a:xfrm>
            <a:off x="2577256" y="33334343"/>
            <a:ext cx="22621662" cy="8534400"/>
          </a:xfrm>
        </p:spPr>
        <p:txBody>
          <a:bodyPr anchor="b">
            <a:noAutofit/>
          </a:bodyPr>
          <a:lstStyle>
            <a:lvl1pPr algn="l">
              <a:defRPr sz="241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3" y="38120320"/>
            <a:ext cx="32404050" cy="13086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8" name="Rectangle 7"/>
          <p:cNvSpPr/>
          <p:nvPr/>
        </p:nvSpPr>
        <p:spPr>
          <a:xfrm>
            <a:off x="3" y="0"/>
            <a:ext cx="32404050" cy="381203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dirty="0"/>
          </a:p>
        </p:txBody>
      </p:sp>
      <p:sp>
        <p:nvSpPr>
          <p:cNvPr id="9" name="Rectangle 8"/>
          <p:cNvSpPr/>
          <p:nvPr/>
        </p:nvSpPr>
        <p:spPr>
          <a:xfrm>
            <a:off x="3" y="28136670"/>
            <a:ext cx="32404050" cy="170688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10" name="Oval 9"/>
          <p:cNvSpPr/>
          <p:nvPr/>
        </p:nvSpPr>
        <p:spPr>
          <a:xfrm>
            <a:off x="3" y="11948160"/>
            <a:ext cx="32404050" cy="3812032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477729" tIns="238865" rIns="477729" bIns="238865" rtlCol="0" anchor="ctr"/>
          <a:lstStyle/>
          <a:p>
            <a:pPr algn="ctr"/>
            <a:endParaRPr lang="en-US"/>
          </a:p>
        </p:txBody>
      </p:sp>
      <p:sp>
        <p:nvSpPr>
          <p:cNvPr id="2" name="Title Placeholder 1"/>
          <p:cNvSpPr>
            <a:spLocks noGrp="1"/>
          </p:cNvSpPr>
          <p:nvPr>
            <p:ph type="title"/>
          </p:nvPr>
        </p:nvSpPr>
        <p:spPr>
          <a:xfrm>
            <a:off x="6354975" y="32645523"/>
            <a:ext cx="23078712" cy="8534400"/>
          </a:xfrm>
          <a:prstGeom prst="rect">
            <a:avLst/>
          </a:prstGeom>
          <a:effectLst/>
        </p:spPr>
        <p:txBody>
          <a:bodyPr vert="horz" lIns="477729" tIns="238865" rIns="477729" bIns="238865"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050506" y="5467541"/>
            <a:ext cx="22682835" cy="25944576"/>
          </a:xfrm>
          <a:prstGeom prst="rect">
            <a:avLst/>
          </a:prstGeom>
        </p:spPr>
        <p:txBody>
          <a:bodyPr vert="horz" lIns="477729" tIns="238865" rIns="477729" bIns="238865"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1872739" y="46085764"/>
            <a:ext cx="8911111" cy="2726267"/>
          </a:xfrm>
          <a:prstGeom prst="rect">
            <a:avLst/>
          </a:prstGeom>
        </p:spPr>
        <p:txBody>
          <a:bodyPr vert="horz" lIns="477729" tIns="238865" rIns="477729" bIns="238865" rtlCol="0" anchor="ctr"/>
          <a:lstStyle>
            <a:lvl1pPr algn="r">
              <a:defRPr sz="5800" b="1">
                <a:solidFill>
                  <a:schemeClr val="tx1">
                    <a:lumMod val="50000"/>
                    <a:lumOff val="50000"/>
                  </a:schemeClr>
                </a:solidFill>
              </a:defRPr>
            </a:lvl1pPr>
          </a:lstStyle>
          <a:p>
            <a:fld id="{54CEDCA2-EB43-4F75-9A89-316DA352AC6D}" type="datetimeFigureOut">
              <a:rPr kumimoji="1" lang="ja-JP" altLang="en-US" smtClean="0"/>
              <a:t>2016/8/30</a:t>
            </a:fld>
            <a:endParaRPr kumimoji="1" lang="ja-JP" altLang="en-US"/>
          </a:p>
        </p:txBody>
      </p:sp>
      <p:sp>
        <p:nvSpPr>
          <p:cNvPr id="5" name="Footer Placeholder 4"/>
          <p:cNvSpPr>
            <a:spLocks noGrp="1"/>
          </p:cNvSpPr>
          <p:nvPr>
            <p:ph type="ftr" sz="quarter" idx="3"/>
          </p:nvPr>
        </p:nvSpPr>
        <p:spPr>
          <a:xfrm>
            <a:off x="1620202" y="46085764"/>
            <a:ext cx="11881490" cy="2726267"/>
          </a:xfrm>
          <a:prstGeom prst="rect">
            <a:avLst/>
          </a:prstGeom>
        </p:spPr>
        <p:txBody>
          <a:bodyPr vert="horz" lIns="477729" tIns="238865" rIns="477729" bIns="238865" rtlCol="0" anchor="ctr"/>
          <a:lstStyle>
            <a:lvl1pPr algn="l">
              <a:defRPr sz="58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13501688" y="46085764"/>
            <a:ext cx="6480813" cy="2726267"/>
          </a:xfrm>
          <a:prstGeom prst="rect">
            <a:avLst/>
          </a:prstGeom>
        </p:spPr>
        <p:txBody>
          <a:bodyPr vert="horz" lIns="477729" tIns="238865" rIns="477729" bIns="238865" rtlCol="0" anchor="ctr"/>
          <a:lstStyle>
            <a:lvl1pPr algn="ctr">
              <a:defRPr sz="6300" b="1">
                <a:solidFill>
                  <a:schemeClr val="tx1">
                    <a:lumMod val="50000"/>
                    <a:lumOff val="50000"/>
                  </a:schemeClr>
                </a:solidFill>
              </a:defRPr>
            </a:lvl1pPr>
          </a:lstStyle>
          <a:p>
            <a:fld id="{9D3D11FC-06D5-4C48-9E80-8055361552A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1672051" indent="-1672051" algn="r" defTabSz="4777288" rtl="0" eaLnBrk="1" latinLnBrk="0" hangingPunct="1">
        <a:spcBef>
          <a:spcPct val="0"/>
        </a:spcBef>
        <a:buClr>
          <a:schemeClr val="accent6">
            <a:lumMod val="75000"/>
          </a:schemeClr>
        </a:buClr>
        <a:buSzPct val="128000"/>
        <a:buFont typeface="Georgia" pitchFamily="18" charset="0"/>
        <a:buChar char="*"/>
        <a:defRPr kumimoji="1" sz="241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1194322"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11600" kern="1200">
          <a:solidFill>
            <a:schemeClr val="tx1">
              <a:lumMod val="75000"/>
              <a:lumOff val="25000"/>
            </a:schemeClr>
          </a:solidFill>
          <a:latin typeface="+mn-lt"/>
          <a:ea typeface="+mn-ea"/>
          <a:cs typeface="+mn-cs"/>
        </a:defRPr>
      </a:lvl1pPr>
      <a:lvl2pPr marL="2866373"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10400" kern="1200">
          <a:solidFill>
            <a:schemeClr val="tx1">
              <a:lumMod val="75000"/>
              <a:lumOff val="25000"/>
            </a:schemeClr>
          </a:solidFill>
          <a:latin typeface="+mn-lt"/>
          <a:ea typeface="+mn-ea"/>
          <a:cs typeface="+mn-cs"/>
        </a:defRPr>
      </a:lvl2pPr>
      <a:lvl3pPr marL="4299560"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9500" kern="1200">
          <a:solidFill>
            <a:schemeClr val="tx1">
              <a:lumMod val="75000"/>
              <a:lumOff val="25000"/>
            </a:schemeClr>
          </a:solidFill>
          <a:latin typeface="+mn-lt"/>
          <a:ea typeface="+mn-ea"/>
          <a:cs typeface="+mn-cs"/>
        </a:defRPr>
      </a:lvl3pPr>
      <a:lvl4pPr marL="5732746"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8400" kern="1200">
          <a:solidFill>
            <a:schemeClr val="tx1">
              <a:lumMod val="75000"/>
              <a:lumOff val="25000"/>
            </a:schemeClr>
          </a:solidFill>
          <a:latin typeface="+mn-lt"/>
          <a:ea typeface="+mn-ea"/>
          <a:cs typeface="+mn-cs"/>
        </a:defRPr>
      </a:lvl4pPr>
      <a:lvl5pPr marL="7261478"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7400" kern="1200">
          <a:solidFill>
            <a:schemeClr val="tx1">
              <a:lumMod val="75000"/>
              <a:lumOff val="25000"/>
            </a:schemeClr>
          </a:solidFill>
          <a:latin typeface="+mn-lt"/>
          <a:ea typeface="+mn-ea"/>
          <a:cs typeface="+mn-cs"/>
        </a:defRPr>
      </a:lvl5pPr>
      <a:lvl6pPr marL="8694665"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7400" kern="1200">
          <a:solidFill>
            <a:schemeClr val="tx1">
              <a:lumMod val="75000"/>
              <a:lumOff val="25000"/>
            </a:schemeClr>
          </a:solidFill>
          <a:latin typeface="+mn-lt"/>
          <a:ea typeface="+mn-ea"/>
          <a:cs typeface="+mn-cs"/>
        </a:defRPr>
      </a:lvl6pPr>
      <a:lvl7pPr marL="10271170"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7400" kern="1200">
          <a:solidFill>
            <a:schemeClr val="tx1">
              <a:lumMod val="75000"/>
              <a:lumOff val="25000"/>
            </a:schemeClr>
          </a:solidFill>
          <a:latin typeface="+mn-lt"/>
          <a:ea typeface="+mn-ea"/>
          <a:cs typeface="+mn-cs"/>
        </a:defRPr>
      </a:lvl7pPr>
      <a:lvl8pPr marL="11943221"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7400" kern="1200">
          <a:solidFill>
            <a:schemeClr val="tx1">
              <a:lumMod val="75000"/>
              <a:lumOff val="25000"/>
            </a:schemeClr>
          </a:solidFill>
          <a:latin typeface="+mn-lt"/>
          <a:ea typeface="+mn-ea"/>
          <a:cs typeface="+mn-cs"/>
        </a:defRPr>
      </a:lvl8pPr>
      <a:lvl9pPr marL="13519726" indent="-955457" algn="l" defTabSz="4777288" rtl="0" eaLnBrk="1" latinLnBrk="0" hangingPunct="1">
        <a:spcBef>
          <a:spcPct val="20000"/>
        </a:spcBef>
        <a:spcAft>
          <a:spcPts val="1567"/>
        </a:spcAft>
        <a:buClr>
          <a:schemeClr val="accent6">
            <a:lumMod val="75000"/>
          </a:schemeClr>
        </a:buClr>
        <a:buSzPct val="130000"/>
        <a:buFont typeface="Georgia" pitchFamily="18" charset="0"/>
        <a:buChar char="*"/>
        <a:defRPr kumimoji="1" sz="7400" kern="1200">
          <a:solidFill>
            <a:schemeClr val="tx1">
              <a:lumMod val="75000"/>
              <a:lumOff val="25000"/>
            </a:schemeClr>
          </a:solidFill>
          <a:latin typeface="+mn-lt"/>
          <a:ea typeface="+mn-ea"/>
          <a:cs typeface="+mn-cs"/>
        </a:defRPr>
      </a:lvl9pPr>
    </p:bodyStyle>
    <p:otherStyle>
      <a:defPPr>
        <a:defRPr lang="en-US"/>
      </a:defPPr>
      <a:lvl1pPr marL="0" algn="l" defTabSz="4777288" rtl="0" eaLnBrk="1" latinLnBrk="0" hangingPunct="1">
        <a:defRPr kumimoji="1" sz="9500" kern="1200">
          <a:solidFill>
            <a:schemeClr val="tx1"/>
          </a:solidFill>
          <a:latin typeface="+mn-lt"/>
          <a:ea typeface="+mn-ea"/>
          <a:cs typeface="+mn-cs"/>
        </a:defRPr>
      </a:lvl1pPr>
      <a:lvl2pPr marL="2388644" algn="l" defTabSz="4777288" rtl="0" eaLnBrk="1" latinLnBrk="0" hangingPunct="1">
        <a:defRPr kumimoji="1" sz="9500" kern="1200">
          <a:solidFill>
            <a:schemeClr val="tx1"/>
          </a:solidFill>
          <a:latin typeface="+mn-lt"/>
          <a:ea typeface="+mn-ea"/>
          <a:cs typeface="+mn-cs"/>
        </a:defRPr>
      </a:lvl2pPr>
      <a:lvl3pPr marL="4777288" algn="l" defTabSz="4777288" rtl="0" eaLnBrk="1" latinLnBrk="0" hangingPunct="1">
        <a:defRPr kumimoji="1" sz="9500" kern="1200">
          <a:solidFill>
            <a:schemeClr val="tx1"/>
          </a:solidFill>
          <a:latin typeface="+mn-lt"/>
          <a:ea typeface="+mn-ea"/>
          <a:cs typeface="+mn-cs"/>
        </a:defRPr>
      </a:lvl3pPr>
      <a:lvl4pPr marL="7165932" algn="l" defTabSz="4777288" rtl="0" eaLnBrk="1" latinLnBrk="0" hangingPunct="1">
        <a:defRPr kumimoji="1" sz="9500" kern="1200">
          <a:solidFill>
            <a:schemeClr val="tx1"/>
          </a:solidFill>
          <a:latin typeface="+mn-lt"/>
          <a:ea typeface="+mn-ea"/>
          <a:cs typeface="+mn-cs"/>
        </a:defRPr>
      </a:lvl4pPr>
      <a:lvl5pPr marL="9554577" algn="l" defTabSz="4777288" rtl="0" eaLnBrk="1" latinLnBrk="0" hangingPunct="1">
        <a:defRPr kumimoji="1" sz="9500" kern="1200">
          <a:solidFill>
            <a:schemeClr val="tx1"/>
          </a:solidFill>
          <a:latin typeface="+mn-lt"/>
          <a:ea typeface="+mn-ea"/>
          <a:cs typeface="+mn-cs"/>
        </a:defRPr>
      </a:lvl5pPr>
      <a:lvl6pPr marL="11943221" algn="l" defTabSz="4777288" rtl="0" eaLnBrk="1" latinLnBrk="0" hangingPunct="1">
        <a:defRPr kumimoji="1" sz="9500" kern="1200">
          <a:solidFill>
            <a:schemeClr val="tx1"/>
          </a:solidFill>
          <a:latin typeface="+mn-lt"/>
          <a:ea typeface="+mn-ea"/>
          <a:cs typeface="+mn-cs"/>
        </a:defRPr>
      </a:lvl6pPr>
      <a:lvl7pPr marL="14331865" algn="l" defTabSz="4777288" rtl="0" eaLnBrk="1" latinLnBrk="0" hangingPunct="1">
        <a:defRPr kumimoji="1" sz="9500" kern="1200">
          <a:solidFill>
            <a:schemeClr val="tx1"/>
          </a:solidFill>
          <a:latin typeface="+mn-lt"/>
          <a:ea typeface="+mn-ea"/>
          <a:cs typeface="+mn-cs"/>
        </a:defRPr>
      </a:lvl7pPr>
      <a:lvl8pPr marL="16720509" algn="l" defTabSz="4777288" rtl="0" eaLnBrk="1" latinLnBrk="0" hangingPunct="1">
        <a:defRPr kumimoji="1" sz="9500" kern="1200">
          <a:solidFill>
            <a:schemeClr val="tx1"/>
          </a:solidFill>
          <a:latin typeface="+mn-lt"/>
          <a:ea typeface="+mn-ea"/>
          <a:cs typeface="+mn-cs"/>
        </a:defRPr>
      </a:lvl8pPr>
      <a:lvl9pPr marL="19109153" algn="l" defTabSz="4777288" rtl="0" eaLnBrk="1" latinLnBrk="0" hangingPunct="1">
        <a:defRPr kumimoji="1"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24" y="16"/>
            <a:ext cx="32400000" cy="2731328"/>
          </a:xfrm>
          <a:prstGeom prst="rect">
            <a:avLst/>
          </a:prstGeom>
          <a:gradFill>
            <a:gsLst>
              <a:gs pos="52000">
                <a:schemeClr val="accent4">
                  <a:tint val="66000"/>
                  <a:satMod val="160000"/>
                  <a:lumMod val="77000"/>
                </a:schemeClr>
              </a:gs>
              <a:gs pos="75000">
                <a:srgbClr val="9F8DBD"/>
              </a:gs>
              <a:gs pos="100000">
                <a:srgbClr val="CABED8"/>
              </a:gs>
            </a:gsLst>
            <a:path path="circle">
              <a:fillToRect t="100000" r="100000"/>
            </a:path>
          </a:gradFill>
        </p:spPr>
        <p:style>
          <a:lnRef idx="2">
            <a:schemeClr val="accent4">
              <a:shade val="50000"/>
            </a:schemeClr>
          </a:lnRef>
          <a:fillRef idx="1">
            <a:schemeClr val="accent4"/>
          </a:fillRef>
          <a:effectRef idx="0">
            <a:schemeClr val="accent4"/>
          </a:effectRef>
          <a:fontRef idx="minor">
            <a:schemeClr val="lt1"/>
          </a:fontRef>
        </p:style>
        <p:txBody>
          <a:bodyPr lIns="212303" tIns="106153" rIns="212303" bIns="106153" rtlCol="0" anchor="ctr"/>
          <a:lstStyle/>
          <a:p>
            <a:pPr algn="ctr"/>
            <a:r>
              <a:rPr lang="ja-JP" altLang="ja-JP" sz="6200" dirty="0"/>
              <a:t>グループ表現セラピーによる専門家養成プログラムにおける</a:t>
            </a:r>
          </a:p>
          <a:p>
            <a:pPr algn="ctr"/>
            <a:r>
              <a:rPr lang="ja-JP" altLang="ja-JP" sz="6200" dirty="0"/>
              <a:t>参加者の変容プロセス</a:t>
            </a:r>
          </a:p>
          <a:p>
            <a:pPr algn="ctr"/>
            <a:r>
              <a:rPr lang="ja-JP" altLang="ja-JP" sz="5500" dirty="0"/>
              <a:t>－複線径路等至性アプローチ（</a:t>
            </a:r>
            <a:r>
              <a:rPr lang="en-US" altLang="ja-JP" sz="5500" dirty="0"/>
              <a:t>Trajectory </a:t>
            </a:r>
            <a:r>
              <a:rPr lang="en-US" altLang="ja-JP" sz="5500" dirty="0" err="1"/>
              <a:t>Equifinality</a:t>
            </a:r>
            <a:r>
              <a:rPr lang="en-US" altLang="ja-JP" sz="5500" dirty="0"/>
              <a:t> Approach</a:t>
            </a:r>
            <a:r>
              <a:rPr lang="ja-JP" altLang="ja-JP" sz="5500" dirty="0"/>
              <a:t>）を基に－</a:t>
            </a:r>
            <a:endParaRPr lang="ja-JP" altLang="en-US" sz="5500" dirty="0"/>
          </a:p>
        </p:txBody>
      </p:sp>
      <p:sp>
        <p:nvSpPr>
          <p:cNvPr id="5" name="正方形/長方形 4"/>
          <p:cNvSpPr/>
          <p:nvPr/>
        </p:nvSpPr>
        <p:spPr>
          <a:xfrm>
            <a:off x="53464" y="2853079"/>
            <a:ext cx="32400000" cy="2048393"/>
          </a:xfrm>
          <a:prstGeom prst="rect">
            <a:avLst/>
          </a:prstGeom>
          <a:solidFill>
            <a:srgbClr val="EDEAF0"/>
          </a:solidFill>
        </p:spPr>
        <p:style>
          <a:lnRef idx="1">
            <a:schemeClr val="accent4"/>
          </a:lnRef>
          <a:fillRef idx="2">
            <a:schemeClr val="accent4"/>
          </a:fillRef>
          <a:effectRef idx="1">
            <a:schemeClr val="accent4"/>
          </a:effectRef>
          <a:fontRef idx="minor">
            <a:schemeClr val="dk1"/>
          </a:fontRef>
        </p:style>
        <p:txBody>
          <a:bodyPr lIns="212303" tIns="106153" rIns="212303" bIns="106153" rtlCol="0" anchor="ctr"/>
          <a:lstStyle/>
          <a:p>
            <a:pPr algn="ctr"/>
            <a:r>
              <a:rPr lang="ja-JP" altLang="ja-JP" sz="3700" dirty="0"/>
              <a:t>岡本　悠</a:t>
            </a:r>
            <a:r>
              <a:rPr lang="en-US" altLang="ja-JP" sz="3700" baseline="30000" dirty="0"/>
              <a:t>1</a:t>
            </a:r>
            <a:r>
              <a:rPr lang="ja-JP" altLang="ja-JP" sz="3700" dirty="0"/>
              <a:t>・小玉　紗織</a:t>
            </a:r>
            <a:r>
              <a:rPr lang="en-US" altLang="ja-JP" sz="3700" baseline="30000" dirty="0"/>
              <a:t>2</a:t>
            </a:r>
            <a:r>
              <a:rPr lang="ja-JP" altLang="ja-JP" sz="3700" dirty="0"/>
              <a:t>・津田　友理香</a:t>
            </a:r>
            <a:r>
              <a:rPr lang="en-US" altLang="ja-JP" sz="3700" baseline="30000" dirty="0"/>
              <a:t>3</a:t>
            </a:r>
            <a:r>
              <a:rPr lang="ja-JP" altLang="ja-JP" sz="3700" dirty="0"/>
              <a:t>・成田　彩乃</a:t>
            </a:r>
            <a:r>
              <a:rPr lang="en-US" altLang="ja-JP" sz="3700" baseline="30000" dirty="0"/>
              <a:t>4</a:t>
            </a:r>
            <a:r>
              <a:rPr lang="ja-JP" altLang="ja-JP" sz="3700" dirty="0"/>
              <a:t>・いとう　たけひこ</a:t>
            </a:r>
            <a:r>
              <a:rPr lang="en-US" altLang="ja-JP" sz="3700" baseline="30000" dirty="0"/>
              <a:t>5</a:t>
            </a:r>
            <a:r>
              <a:rPr lang="ja-JP" altLang="ja-JP" sz="3700" dirty="0"/>
              <a:t>・井上　孝代</a:t>
            </a:r>
            <a:r>
              <a:rPr lang="en-US" altLang="ja-JP" sz="3700" baseline="30000" dirty="0"/>
              <a:t>6</a:t>
            </a:r>
            <a:endParaRPr lang="ja-JP" altLang="ja-JP" sz="3700" dirty="0"/>
          </a:p>
          <a:p>
            <a:pPr marL="588365" indent="-588365" algn="ctr">
              <a:buAutoNum type="arabicParenR"/>
            </a:pPr>
            <a:r>
              <a:rPr lang="ja-JP" altLang="ja-JP" sz="3200" dirty="0"/>
              <a:t>社会福祉法人　諸岳会　アーサマ総持寺、</a:t>
            </a:r>
            <a:r>
              <a:rPr lang="en-US" altLang="ja-JP" sz="3200" dirty="0"/>
              <a:t>2) </a:t>
            </a:r>
            <a:r>
              <a:rPr lang="ja-JP" altLang="ja-JP" sz="3200" dirty="0"/>
              <a:t>練馬区立学校教育支援センター、</a:t>
            </a:r>
            <a:endParaRPr lang="en-US" altLang="ja-JP" sz="3200" dirty="0"/>
          </a:p>
          <a:p>
            <a:pPr marL="588365" indent="-588365" algn="ctr">
              <a:buAutoNum type="arabicParenR"/>
            </a:pPr>
            <a:r>
              <a:rPr lang="en-US" altLang="ja-JP" sz="3200" dirty="0"/>
              <a:t>3)</a:t>
            </a:r>
            <a:r>
              <a:rPr lang="ja-JP" altLang="ja-JP" sz="3200" dirty="0"/>
              <a:t>　国立研究開発法人　国立国際医療研究センター病院、</a:t>
            </a:r>
            <a:r>
              <a:rPr lang="en-US" altLang="ja-JP" sz="3200" dirty="0"/>
              <a:t>4)</a:t>
            </a:r>
            <a:r>
              <a:rPr lang="ja-JP" altLang="ja-JP" sz="3200" dirty="0"/>
              <a:t>　捜真学院、</a:t>
            </a:r>
            <a:r>
              <a:rPr lang="en-US" altLang="ja-JP" sz="3200" dirty="0"/>
              <a:t>5)</a:t>
            </a:r>
            <a:r>
              <a:rPr lang="ja-JP" altLang="ja-JP" sz="3200" dirty="0"/>
              <a:t>　和光大学、</a:t>
            </a:r>
            <a:r>
              <a:rPr lang="en-US" altLang="ja-JP" sz="3200" dirty="0"/>
              <a:t>6)</a:t>
            </a:r>
            <a:r>
              <a:rPr lang="ja-JP" altLang="ja-JP" sz="3200" dirty="0"/>
              <a:t>　明治学院大学</a:t>
            </a:r>
          </a:p>
        </p:txBody>
      </p:sp>
      <p:sp>
        <p:nvSpPr>
          <p:cNvPr id="21" name="テキスト ボックス 20"/>
          <p:cNvSpPr txBox="1"/>
          <p:nvPr/>
        </p:nvSpPr>
        <p:spPr>
          <a:xfrm>
            <a:off x="17683333" y="44207946"/>
            <a:ext cx="13267906" cy="537545"/>
          </a:xfrm>
          <a:prstGeom prst="rect">
            <a:avLst/>
          </a:prstGeom>
          <a:noFill/>
        </p:spPr>
        <p:txBody>
          <a:bodyPr wrap="square" lIns="212303" tIns="106153" rIns="212303" bIns="106153" rtlCol="0">
            <a:spAutoFit/>
          </a:bodyPr>
          <a:lstStyle/>
          <a:p>
            <a:endParaRPr lang="ja-JP" altLang="en-US" sz="2100" dirty="0"/>
          </a:p>
        </p:txBody>
      </p:sp>
      <p:grpSp>
        <p:nvGrpSpPr>
          <p:cNvPr id="24" name="図形グループ 23"/>
          <p:cNvGrpSpPr/>
          <p:nvPr/>
        </p:nvGrpSpPr>
        <p:grpSpPr>
          <a:xfrm>
            <a:off x="797390" y="5120924"/>
            <a:ext cx="21062565" cy="1488870"/>
            <a:chOff x="18814" y="1839504"/>
            <a:chExt cx="8736943" cy="647015"/>
          </a:xfrm>
        </p:grpSpPr>
        <p:sp>
          <p:nvSpPr>
            <p:cNvPr id="7" name="テキスト ボックス 6"/>
            <p:cNvSpPr txBox="1"/>
            <p:nvPr/>
          </p:nvSpPr>
          <p:spPr>
            <a:xfrm>
              <a:off x="18814" y="2232398"/>
              <a:ext cx="8736943" cy="254121"/>
            </a:xfrm>
            <a:prstGeom prst="rect">
              <a:avLst/>
            </a:prstGeom>
            <a:noFill/>
          </p:spPr>
          <p:txBody>
            <a:bodyPr wrap="square" lIns="91431" tIns="45716" rIns="91431" bIns="45716" rtlCol="0">
              <a:spAutoFit/>
            </a:bodyPr>
            <a:lstStyle/>
            <a:p>
              <a:r>
                <a:rPr lang="ja-JP" altLang="en-US" sz="3200" dirty="0"/>
                <a:t>　</a:t>
              </a:r>
              <a:endParaRPr lang="en-US" altLang="ja-JP" sz="3200" dirty="0"/>
            </a:p>
          </p:txBody>
        </p:sp>
        <p:cxnSp>
          <p:nvCxnSpPr>
            <p:cNvPr id="33" name="直線コネクタ 32"/>
            <p:cNvCxnSpPr/>
            <p:nvPr/>
          </p:nvCxnSpPr>
          <p:spPr>
            <a:xfrm>
              <a:off x="18814" y="2199544"/>
              <a:ext cx="8622247" cy="32854"/>
            </a:xfrm>
            <a:prstGeom prst="line">
              <a:avLst/>
            </a:prstGeom>
          </p:spPr>
          <p:style>
            <a:lnRef idx="2">
              <a:schemeClr val="accent4"/>
            </a:lnRef>
            <a:fillRef idx="0">
              <a:schemeClr val="accent4"/>
            </a:fillRef>
            <a:effectRef idx="1">
              <a:schemeClr val="accent4"/>
            </a:effectRef>
            <a:fontRef idx="minor">
              <a:schemeClr val="tx1"/>
            </a:fontRef>
          </p:style>
        </p:cxnSp>
        <p:sp>
          <p:nvSpPr>
            <p:cNvPr id="36" name="テキスト ボックス 35"/>
            <p:cNvSpPr txBox="1"/>
            <p:nvPr/>
          </p:nvSpPr>
          <p:spPr>
            <a:xfrm>
              <a:off x="335179" y="1839504"/>
              <a:ext cx="3265322" cy="414621"/>
            </a:xfrm>
            <a:prstGeom prst="rect">
              <a:avLst/>
            </a:prstGeom>
            <a:noFill/>
          </p:spPr>
          <p:txBody>
            <a:bodyPr wrap="square" lIns="91431" tIns="45716" rIns="91431" bIns="45716" rtlCol="0">
              <a:spAutoFit/>
            </a:bodyPr>
            <a:lstStyle/>
            <a:p>
              <a:r>
                <a:rPr lang="ja-JP" altLang="en-US" sz="5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問題：</a:t>
              </a:r>
            </a:p>
          </p:txBody>
        </p:sp>
      </p:grpSp>
      <p:grpSp>
        <p:nvGrpSpPr>
          <p:cNvPr id="23" name="図形グループ 22"/>
          <p:cNvGrpSpPr/>
          <p:nvPr/>
        </p:nvGrpSpPr>
        <p:grpSpPr>
          <a:xfrm>
            <a:off x="797389" y="10830443"/>
            <a:ext cx="21062565" cy="2101324"/>
            <a:chOff x="49656" y="4320630"/>
            <a:chExt cx="8845583" cy="886496"/>
          </a:xfrm>
        </p:grpSpPr>
        <p:sp>
          <p:nvSpPr>
            <p:cNvPr id="18" name="テキスト ボックス 17"/>
            <p:cNvSpPr txBox="1"/>
            <p:nvPr/>
          </p:nvSpPr>
          <p:spPr>
            <a:xfrm>
              <a:off x="72108" y="4752678"/>
              <a:ext cx="8777447" cy="454448"/>
            </a:xfrm>
            <a:prstGeom prst="rect">
              <a:avLst/>
            </a:prstGeom>
            <a:noFill/>
          </p:spPr>
          <p:txBody>
            <a:bodyPr wrap="square" lIns="91431" tIns="45716" rIns="91431" bIns="45716" rtlCol="0">
              <a:spAutoFit/>
            </a:bodyPr>
            <a:lstStyle/>
            <a:p>
              <a:r>
                <a:rPr lang="ja-JP" altLang="en-US" sz="2700" dirty="0"/>
                <a:t>　</a:t>
              </a:r>
              <a:r>
                <a:rPr lang="ja-JP" altLang="en-US" sz="3200" dirty="0"/>
                <a:t>本研究は、</a:t>
              </a:r>
              <a:r>
                <a:rPr lang="en-US" altLang="ja-JP" sz="3200" dirty="0"/>
                <a:t>JICTER</a:t>
              </a:r>
              <a:r>
                <a:rPr lang="ja-JP" altLang="en-US" sz="3200" dirty="0"/>
                <a:t>が主催する、体験型の表現アートセラピーによる</a:t>
              </a:r>
              <a:r>
                <a:rPr lang="en-US" altLang="ja-JP" sz="3200" dirty="0"/>
                <a:t>PTSD/</a:t>
              </a:r>
              <a:r>
                <a:rPr lang="ja-JP" altLang="en-US" sz="3200" dirty="0"/>
                <a:t>トラウマケア専門家養成トレーニングプログラムの参加者の</a:t>
              </a:r>
              <a:r>
                <a:rPr lang="ja-JP" altLang="en-US" sz="3200" dirty="0" smtClean="0"/>
                <a:t>心理的変容につ</a:t>
              </a:r>
              <a:r>
                <a:rPr lang="ja-JP" altLang="en-US" sz="3200" dirty="0"/>
                <a:t>いて、質的に明らかにすることを目的として行われた。</a:t>
              </a:r>
            </a:p>
          </p:txBody>
        </p:sp>
        <p:sp>
          <p:nvSpPr>
            <p:cNvPr id="28" name="テキスト ボックス 27"/>
            <p:cNvSpPr txBox="1"/>
            <p:nvPr/>
          </p:nvSpPr>
          <p:spPr>
            <a:xfrm>
              <a:off x="144116" y="4320630"/>
              <a:ext cx="5319723" cy="402510"/>
            </a:xfrm>
            <a:prstGeom prst="rect">
              <a:avLst/>
            </a:prstGeom>
            <a:noFill/>
          </p:spPr>
          <p:txBody>
            <a:bodyPr wrap="square" lIns="91431" tIns="45716" rIns="91431" bIns="45716" rtlCol="0">
              <a:spAutoFit/>
            </a:bodyPr>
            <a:lstStyle/>
            <a:p>
              <a:r>
                <a:rPr lang="ja-JP" altLang="en-US" sz="5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本研究の目的：</a:t>
              </a:r>
            </a:p>
          </p:txBody>
        </p:sp>
        <p:cxnSp>
          <p:nvCxnSpPr>
            <p:cNvPr id="50" name="直線コネクタ 49"/>
            <p:cNvCxnSpPr/>
            <p:nvPr/>
          </p:nvCxnSpPr>
          <p:spPr>
            <a:xfrm>
              <a:off x="49656" y="4680670"/>
              <a:ext cx="8845583" cy="0"/>
            </a:xfrm>
            <a:prstGeom prst="line">
              <a:avLst/>
            </a:prstGeom>
          </p:spPr>
          <p:style>
            <a:lnRef idx="2">
              <a:schemeClr val="accent4"/>
            </a:lnRef>
            <a:fillRef idx="0">
              <a:schemeClr val="accent4"/>
            </a:fillRef>
            <a:effectRef idx="1">
              <a:schemeClr val="accent4"/>
            </a:effectRef>
            <a:fontRef idx="minor">
              <a:schemeClr val="tx1"/>
            </a:fontRef>
          </p:style>
        </p:cxnSp>
      </p:grpSp>
      <p:sp>
        <p:nvSpPr>
          <p:cNvPr id="11" name="テキスト ボックス 10"/>
          <p:cNvSpPr txBox="1"/>
          <p:nvPr/>
        </p:nvSpPr>
        <p:spPr>
          <a:xfrm>
            <a:off x="22491423" y="49523573"/>
            <a:ext cx="8664271" cy="568341"/>
          </a:xfrm>
          <a:prstGeom prst="rect">
            <a:avLst/>
          </a:prstGeom>
        </p:spPr>
        <p:style>
          <a:lnRef idx="2">
            <a:schemeClr val="accent2"/>
          </a:lnRef>
          <a:fillRef idx="1">
            <a:schemeClr val="lt1"/>
          </a:fillRef>
          <a:effectRef idx="0">
            <a:schemeClr val="accent2"/>
          </a:effectRef>
          <a:fontRef idx="minor">
            <a:schemeClr val="dk1"/>
          </a:fontRef>
        </p:style>
        <p:txBody>
          <a:bodyPr wrap="square" lIns="212324" tIns="106162" rIns="212324" bIns="106162" rtlCol="0">
            <a:spAutoFit/>
          </a:bodyPr>
          <a:lstStyle/>
          <a:p>
            <a:pPr algn="ctr"/>
            <a:r>
              <a:rPr lang="ja-JP" altLang="en-US" sz="2300" dirty="0">
                <a:latin typeface="ＭＳ 明朝" panose="02020609040205080304" pitchFamily="17" charset="-128"/>
                <a:ea typeface="ＭＳ 明朝" panose="02020609040205080304" pitchFamily="17" charset="-128"/>
              </a:rPr>
              <a:t>図</a:t>
            </a:r>
            <a:r>
              <a:rPr lang="en-US" altLang="ja-JP" sz="2300" dirty="0">
                <a:latin typeface="ＭＳ 明朝" panose="02020609040205080304" pitchFamily="17" charset="-128"/>
                <a:ea typeface="ＭＳ 明朝" panose="02020609040205080304" pitchFamily="17" charset="-128"/>
              </a:rPr>
              <a:t>1</a:t>
            </a:r>
            <a:r>
              <a:rPr lang="ja-JP" altLang="en-US" sz="2300" dirty="0">
                <a:latin typeface="ＭＳ 明朝" panose="02020609040205080304" pitchFamily="17" charset="-128"/>
                <a:ea typeface="ＭＳ 明朝" panose="02020609040205080304" pitchFamily="17" charset="-128"/>
              </a:rPr>
              <a:t>：参加者の成長に関する</a:t>
            </a:r>
            <a:r>
              <a:rPr lang="en-US" altLang="ja-JP" sz="2300" dirty="0">
                <a:latin typeface="ＭＳ 明朝" panose="02020609040205080304" pitchFamily="17" charset="-128"/>
                <a:ea typeface="ＭＳ 明朝" panose="02020609040205080304" pitchFamily="17" charset="-128"/>
              </a:rPr>
              <a:t>TEM</a:t>
            </a:r>
            <a:r>
              <a:rPr lang="ja-JP" altLang="en-US" sz="2300" dirty="0">
                <a:latin typeface="ＭＳ 明朝" panose="02020609040205080304" pitchFamily="17" charset="-128"/>
                <a:ea typeface="ＭＳ 明朝" panose="02020609040205080304" pitchFamily="17" charset="-128"/>
              </a:rPr>
              <a:t>図</a:t>
            </a:r>
            <a:endParaRPr lang="en-US" altLang="ja-JP" sz="2300" dirty="0">
              <a:latin typeface="ＭＳ 明朝" panose="02020609040205080304" pitchFamily="17" charset="-128"/>
              <a:ea typeface="ＭＳ 明朝" panose="02020609040205080304" pitchFamily="17" charset="-128"/>
            </a:endParaRPr>
          </a:p>
        </p:txBody>
      </p:sp>
      <p:grpSp>
        <p:nvGrpSpPr>
          <p:cNvPr id="15" name="図形グループ 14"/>
          <p:cNvGrpSpPr/>
          <p:nvPr/>
        </p:nvGrpSpPr>
        <p:grpSpPr>
          <a:xfrm>
            <a:off x="363299" y="13680935"/>
            <a:ext cx="21654242" cy="17193485"/>
            <a:chOff x="-100420" y="5256734"/>
            <a:chExt cx="7760585" cy="6847492"/>
          </a:xfrm>
        </p:grpSpPr>
        <p:cxnSp>
          <p:nvCxnSpPr>
            <p:cNvPr id="39" name="直線コネクタ 38"/>
            <p:cNvCxnSpPr/>
            <p:nvPr/>
          </p:nvCxnSpPr>
          <p:spPr>
            <a:xfrm>
              <a:off x="144116" y="5619467"/>
              <a:ext cx="7477064" cy="0"/>
            </a:xfrm>
            <a:prstGeom prst="line">
              <a:avLst/>
            </a:prstGeom>
          </p:spPr>
          <p:style>
            <a:lnRef idx="2">
              <a:schemeClr val="accent4"/>
            </a:lnRef>
            <a:fillRef idx="0">
              <a:schemeClr val="accent4"/>
            </a:fillRef>
            <a:effectRef idx="1">
              <a:schemeClr val="accent4"/>
            </a:effectRef>
            <a:fontRef idx="minor">
              <a:schemeClr val="tx1"/>
            </a:fontRef>
          </p:style>
        </p:cxnSp>
        <p:sp>
          <p:nvSpPr>
            <p:cNvPr id="41" name="テキスト ボックス 40"/>
            <p:cNvSpPr txBox="1"/>
            <p:nvPr/>
          </p:nvSpPr>
          <p:spPr>
            <a:xfrm>
              <a:off x="216124" y="5256734"/>
              <a:ext cx="3265323" cy="379980"/>
            </a:xfrm>
            <a:prstGeom prst="rect">
              <a:avLst/>
            </a:prstGeom>
            <a:noFill/>
          </p:spPr>
          <p:txBody>
            <a:bodyPr wrap="square" lIns="91431" tIns="45716" rIns="91431" bIns="45716" rtlCol="0">
              <a:spAutoFit/>
            </a:bodyPr>
            <a:lstStyle/>
            <a:p>
              <a:r>
                <a:rPr lang="ja-JP" altLang="en-US" sz="5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方法：</a:t>
              </a:r>
            </a:p>
          </p:txBody>
        </p:sp>
        <p:sp>
          <p:nvSpPr>
            <p:cNvPr id="34" name="テキスト ボックス 33"/>
            <p:cNvSpPr txBox="1"/>
            <p:nvPr/>
          </p:nvSpPr>
          <p:spPr>
            <a:xfrm>
              <a:off x="144115" y="5778804"/>
              <a:ext cx="7459573" cy="3763060"/>
            </a:xfrm>
            <a:prstGeom prst="rect">
              <a:avLst/>
            </a:prstGeom>
            <a:noFill/>
          </p:spPr>
          <p:txBody>
            <a:bodyPr wrap="square" lIns="91431" tIns="45716" rIns="91431" bIns="45716" rtlCol="0">
              <a:spAutoFit/>
            </a:bodyPr>
            <a:lstStyle/>
            <a:p>
              <a:r>
                <a:rPr lang="ja-JP" altLang="en-US" sz="3200" dirty="0"/>
                <a:t>〇対象：プログラムの参加者</a:t>
              </a:r>
              <a:r>
                <a:rPr lang="en-US" altLang="ja-JP" sz="3200" dirty="0"/>
                <a:t>7</a:t>
              </a:r>
              <a:r>
                <a:rPr lang="ja-JP" altLang="en-US" sz="3200" dirty="0"/>
                <a:t>名</a:t>
              </a:r>
              <a:r>
                <a:rPr lang="en-US" altLang="ja-JP" sz="3200" dirty="0"/>
                <a:t>(</a:t>
              </a:r>
              <a:r>
                <a:rPr lang="ja-JP" altLang="en-US" sz="3200" dirty="0"/>
                <a:t>男性</a:t>
              </a:r>
              <a:r>
                <a:rPr lang="en-US" altLang="ja-JP" sz="3200" dirty="0"/>
                <a:t>2</a:t>
              </a:r>
              <a:r>
                <a:rPr lang="ja-JP" altLang="en-US" sz="3200" dirty="0"/>
                <a:t>名、女性</a:t>
              </a:r>
              <a:r>
                <a:rPr lang="en-US" altLang="ja-JP" sz="3200" dirty="0"/>
                <a:t>5</a:t>
              </a:r>
              <a:r>
                <a:rPr lang="ja-JP" altLang="en-US" sz="3200" dirty="0"/>
                <a:t>名；</a:t>
              </a:r>
              <a:r>
                <a:rPr lang="en-US" altLang="ja-JP" sz="3200" dirty="0"/>
                <a:t>20</a:t>
              </a:r>
              <a:r>
                <a:rPr lang="ja-JP" altLang="en-US" sz="3200" dirty="0"/>
                <a:t>代～</a:t>
              </a:r>
              <a:r>
                <a:rPr lang="en-US" altLang="ja-JP" sz="3200" dirty="0"/>
                <a:t>50</a:t>
              </a:r>
              <a:r>
                <a:rPr lang="ja-JP" altLang="en-US" sz="3200" dirty="0"/>
                <a:t>代</a:t>
              </a:r>
              <a:r>
                <a:rPr lang="en-US" altLang="ja-JP" sz="3200" dirty="0"/>
                <a:t>)</a:t>
              </a:r>
            </a:p>
            <a:p>
              <a:r>
                <a:rPr lang="ja-JP" altLang="en-US" sz="3200" dirty="0"/>
                <a:t>　　　　</a:t>
              </a:r>
              <a:r>
                <a:rPr lang="ja-JP" altLang="en-US" sz="3000" dirty="0"/>
                <a:t>参加者は、精神科医、臨床心理士、臨床心理学を専攻する大学院生であった。</a:t>
              </a:r>
            </a:p>
            <a:p>
              <a:r>
                <a:rPr lang="ja-JP" altLang="en-US" sz="3200" dirty="0"/>
                <a:t>〇調査時期：</a:t>
              </a:r>
              <a:r>
                <a:rPr lang="en-US" altLang="ja-JP" sz="3200" dirty="0"/>
                <a:t>2015</a:t>
              </a:r>
              <a:r>
                <a:rPr lang="ja-JP" altLang="en-US" sz="3200" dirty="0"/>
                <a:t>年</a:t>
              </a:r>
              <a:r>
                <a:rPr lang="en-US" altLang="ja-JP" sz="3200" dirty="0"/>
                <a:t>6</a:t>
              </a:r>
              <a:r>
                <a:rPr lang="ja-JP" altLang="en-US" sz="3200" dirty="0"/>
                <a:t>月～</a:t>
              </a:r>
              <a:r>
                <a:rPr lang="en-US" altLang="ja-JP" sz="3200" dirty="0"/>
                <a:t>8</a:t>
              </a:r>
              <a:r>
                <a:rPr lang="ja-JP" altLang="en-US" sz="3200" dirty="0"/>
                <a:t>月</a:t>
              </a:r>
            </a:p>
            <a:p>
              <a:r>
                <a:rPr lang="ja-JP" altLang="en-US" sz="3200" dirty="0"/>
                <a:t>〇調査方法：</a:t>
              </a:r>
              <a:endParaRPr lang="en-US" altLang="ja-JP" sz="3200" dirty="0"/>
            </a:p>
            <a:p>
              <a:r>
                <a:rPr lang="ja-JP" altLang="en-US" sz="3200" dirty="0"/>
                <a:t>「これまでのプログラムを振り返って」というテーマで、ワークを通しての学びについての自由記述をしてもらった。自由記述を基に、仮の</a:t>
              </a:r>
              <a:r>
                <a:rPr lang="en-US" altLang="ja-JP" sz="3200" dirty="0"/>
                <a:t>TEM(Trajectory </a:t>
              </a:r>
              <a:r>
                <a:rPr lang="en-US" altLang="ja-JP" sz="3200" dirty="0" err="1"/>
                <a:t>Equifinality</a:t>
              </a:r>
              <a:r>
                <a:rPr lang="en-US" altLang="ja-JP" sz="3200" dirty="0"/>
                <a:t> Model</a:t>
              </a:r>
              <a:r>
                <a:rPr lang="ja-JP" altLang="en-US" sz="3200" dirty="0" smtClean="0"/>
                <a:t>；サトウ</a:t>
              </a:r>
              <a:r>
                <a:rPr lang="en-US" altLang="ja-JP" sz="3200" dirty="0"/>
                <a:t>, 2009</a:t>
              </a:r>
              <a:r>
                <a:rPr lang="ja-JP" altLang="en-US" sz="3200" dirty="0"/>
                <a:t>；</a:t>
              </a:r>
              <a:r>
                <a:rPr lang="en-US" altLang="ja-JP" sz="3200" dirty="0"/>
                <a:t>2014)</a:t>
              </a:r>
              <a:r>
                <a:rPr lang="ja-JP" altLang="en-US" sz="3200" dirty="0"/>
                <a:t>図を作成し、それに基づいて</a:t>
              </a:r>
              <a:r>
                <a:rPr lang="en-US" altLang="ja-JP" sz="3200" dirty="0"/>
                <a:t>1</a:t>
              </a:r>
              <a:r>
                <a:rPr lang="ja-JP" altLang="en-US" sz="3200" dirty="0"/>
                <a:t>人</a:t>
              </a:r>
              <a:r>
                <a:rPr lang="en-US" altLang="ja-JP" sz="3200" dirty="0"/>
                <a:t>2</a:t>
              </a:r>
              <a:r>
                <a:rPr lang="ja-JP" altLang="en-US" sz="3200" dirty="0"/>
                <a:t>回ずつ半構造化面接を行った。</a:t>
              </a:r>
              <a:endParaRPr lang="en-US" altLang="ja-JP" sz="3200" dirty="0"/>
            </a:p>
            <a:p>
              <a:r>
                <a:rPr lang="ja-JP" altLang="en-US" sz="3200" dirty="0"/>
                <a:t>　面接時間は、</a:t>
              </a:r>
              <a:r>
                <a:rPr lang="en-US" altLang="ja-JP" sz="3200" dirty="0"/>
                <a:t>1</a:t>
              </a:r>
              <a:r>
                <a:rPr lang="ja-JP" altLang="en-US" sz="3200" dirty="0"/>
                <a:t>回当たり約</a:t>
              </a:r>
              <a:r>
                <a:rPr lang="en-US" altLang="ja-JP" sz="3200" dirty="0"/>
                <a:t>90</a:t>
              </a:r>
              <a:r>
                <a:rPr lang="ja-JP" altLang="en-US" sz="3200" dirty="0"/>
                <a:t>分であり、インタビュアーは臨床心理士である共同研究者が担当した。半構造化面接では、①対象者のキャリアおよびこれまでの</a:t>
              </a:r>
              <a:r>
                <a:rPr lang="ja-JP" altLang="en-US" sz="3200" dirty="0" smtClean="0"/>
                <a:t>アートセラピー経験</a:t>
              </a:r>
              <a:r>
                <a:rPr lang="ja-JP" altLang="en-US" sz="3200" dirty="0"/>
                <a:t>の有無の確認、②仮の</a:t>
              </a:r>
              <a:r>
                <a:rPr lang="en-US" altLang="ja-JP" sz="3200" dirty="0"/>
                <a:t>TEM</a:t>
              </a:r>
              <a:r>
                <a:rPr lang="ja-JP" altLang="en-US" sz="3200" dirty="0"/>
                <a:t>図の内容確認、③ワーク後の一個人としての成長について、④臨床家としての学びについて、⑤現在表現セラピーを現場で活用しているか　の</a:t>
              </a:r>
              <a:r>
                <a:rPr lang="en-US" altLang="ja-JP" sz="3200" dirty="0"/>
                <a:t>5</a:t>
              </a:r>
              <a:r>
                <a:rPr lang="ja-JP" altLang="en-US" sz="3200" dirty="0" err="1"/>
                <a:t>つを</a:t>
              </a:r>
              <a:r>
                <a:rPr lang="ja-JP" altLang="en-US" sz="3200" dirty="0"/>
                <a:t>中心に調査を行った。</a:t>
              </a:r>
            </a:p>
            <a:p>
              <a:r>
                <a:rPr lang="ja-JP" altLang="en-US" sz="3200" dirty="0"/>
                <a:t>〇分析方法：</a:t>
              </a:r>
            </a:p>
            <a:p>
              <a:r>
                <a:rPr lang="ja-JP" altLang="en-US" sz="3200" dirty="0"/>
                <a:t>　複線径路等至性モデル（</a:t>
              </a:r>
              <a:r>
                <a:rPr lang="en-US" altLang="ja-JP" sz="3200" dirty="0"/>
                <a:t>Trajectory </a:t>
              </a:r>
              <a:r>
                <a:rPr lang="en-US" altLang="ja-JP" sz="3200" dirty="0" err="1"/>
                <a:t>Equifinality</a:t>
              </a:r>
              <a:r>
                <a:rPr lang="en-US" altLang="ja-JP" sz="3200" dirty="0"/>
                <a:t> Model</a:t>
              </a:r>
              <a:r>
                <a:rPr lang="ja-JP" altLang="en-US" sz="3200" dirty="0"/>
                <a:t>；サトウ</a:t>
              </a:r>
              <a:r>
                <a:rPr lang="en-US" altLang="ja-JP" sz="3200" dirty="0"/>
                <a:t>, 2009</a:t>
              </a:r>
              <a:r>
                <a:rPr lang="ja-JP" altLang="en-US" sz="3200" dirty="0"/>
                <a:t>；</a:t>
              </a:r>
              <a:r>
                <a:rPr lang="en-US" altLang="ja-JP" sz="3200" dirty="0"/>
                <a:t>2014</a:t>
              </a:r>
              <a:r>
                <a:rPr lang="ja-JP" altLang="en-US" sz="3200" dirty="0"/>
                <a:t>）に基づいて分析を行った。 </a:t>
              </a:r>
              <a:r>
                <a:rPr lang="en-US" altLang="ja-JP" sz="3200" dirty="0"/>
                <a:t>TEM</a:t>
              </a:r>
              <a:r>
                <a:rPr lang="ja-JP" altLang="en-US" sz="3200" dirty="0"/>
                <a:t>とは，個人の人生や経験を，非可逆的な時間と共に描くことを目的とした方法論である</a:t>
              </a:r>
              <a:r>
                <a:rPr lang="en-US" altLang="ja-JP" sz="3200" dirty="0"/>
                <a:t>(</a:t>
              </a:r>
              <a:r>
                <a:rPr lang="ja-JP" altLang="en-US" sz="3200" dirty="0"/>
                <a:t>サトウ</a:t>
              </a:r>
              <a:r>
                <a:rPr lang="en-US" altLang="ja-JP" sz="3200" dirty="0"/>
                <a:t>, 2009)</a:t>
              </a:r>
              <a:r>
                <a:rPr lang="ja-JP" altLang="en-US" sz="3200" dirty="0" err="1"/>
                <a:t>。</a:t>
              </a:r>
              <a:r>
                <a:rPr lang="ja-JP" altLang="en-US" sz="3200" dirty="0"/>
                <a:t>分析の全ての過程において、筆頭著者を含め、</a:t>
              </a:r>
              <a:r>
                <a:rPr lang="en-US" altLang="ja-JP" sz="3200" dirty="0"/>
                <a:t>3</a:t>
              </a:r>
              <a:r>
                <a:rPr lang="ja-JP" altLang="en-US" sz="3200" dirty="0"/>
                <a:t>名の臨床心理士が別個に評定を行い、評定が一致しなかった際には議論の上、評定を決定するプロセスをとった。なお、研究全体を通して、研究協力者への事前同意など倫理的配慮を遵守した。</a:t>
              </a:r>
            </a:p>
            <a:p>
              <a:endParaRPr lang="en-US" altLang="ja-JP" sz="3200" dirty="0"/>
            </a:p>
            <a:p>
              <a:endParaRPr lang="en-US" altLang="ja-JP" sz="3200" dirty="0"/>
            </a:p>
          </p:txBody>
        </p:sp>
        <p:sp>
          <p:nvSpPr>
            <p:cNvPr id="25" name="テキスト ボックス 24"/>
            <p:cNvSpPr txBox="1"/>
            <p:nvPr/>
          </p:nvSpPr>
          <p:spPr>
            <a:xfrm>
              <a:off x="-100420" y="9193065"/>
              <a:ext cx="7760585" cy="2911161"/>
            </a:xfrm>
            <a:prstGeom prst="rect">
              <a:avLst/>
            </a:prstGeom>
            <a:solidFill>
              <a:schemeClr val="accent2">
                <a:lumMod val="40000"/>
                <a:lumOff val="60000"/>
              </a:schemeClr>
            </a:solidFill>
          </p:spPr>
          <p:txBody>
            <a:bodyPr wrap="square" lIns="91431" tIns="45716" rIns="91431" bIns="45716" rtlCol="0">
              <a:spAutoFit/>
            </a:bodyPr>
            <a:lstStyle/>
            <a:p>
              <a:pPr algn="ctr"/>
              <a:r>
                <a:rPr lang="en-US" altLang="ja-JP" sz="3700" dirty="0"/>
                <a:t>【</a:t>
              </a:r>
              <a:r>
                <a:rPr lang="ja-JP" altLang="en-US" sz="3700" dirty="0"/>
                <a:t>分析対象としたプログラム</a:t>
              </a:r>
              <a:r>
                <a:rPr lang="en-US" altLang="ja-JP" sz="3700" dirty="0"/>
                <a:t>】</a:t>
              </a:r>
            </a:p>
            <a:p>
              <a:r>
                <a:rPr lang="ja-JP" altLang="en-US" sz="3200" dirty="0"/>
                <a:t>♯</a:t>
              </a:r>
              <a:r>
                <a:rPr lang="en-US" altLang="ja-JP" sz="3200" dirty="0"/>
                <a:t>1</a:t>
              </a:r>
              <a:r>
                <a:rPr lang="ja-JP" altLang="en-US" sz="3200" dirty="0"/>
                <a:t>：「アートセラピーとトラウマケア」</a:t>
              </a:r>
              <a:endParaRPr lang="en-US" altLang="ja-JP" sz="3200" dirty="0"/>
            </a:p>
            <a:p>
              <a:r>
                <a:rPr lang="ja-JP" altLang="en-US" sz="3200" dirty="0"/>
                <a:t>♯</a:t>
              </a:r>
              <a:r>
                <a:rPr lang="en-US" altLang="ja-JP" sz="3200" dirty="0"/>
                <a:t>2</a:t>
              </a:r>
              <a:r>
                <a:rPr lang="ja-JP" altLang="en-US" sz="3200" dirty="0"/>
                <a:t>：「トラウマ対処法としての、アートを使った非言語コミュニケーションの重要性」</a:t>
              </a:r>
            </a:p>
            <a:p>
              <a:r>
                <a:rPr lang="ja-JP" altLang="en-US" sz="3200" dirty="0"/>
                <a:t>♯</a:t>
              </a:r>
              <a:r>
                <a:rPr lang="en-US" altLang="ja-JP" sz="3200" dirty="0"/>
                <a:t>3</a:t>
              </a:r>
              <a:r>
                <a:rPr lang="ja-JP" altLang="en-US" sz="3200" dirty="0"/>
                <a:t>：「表現アーツセラピーと心理社会的支援」</a:t>
              </a:r>
            </a:p>
            <a:p>
              <a:r>
                <a:rPr lang="ja-JP" altLang="en-US" sz="3200" dirty="0"/>
                <a:t>♯</a:t>
              </a:r>
              <a:r>
                <a:rPr lang="en-US" altLang="ja-JP" sz="3200" dirty="0"/>
                <a:t>4</a:t>
              </a:r>
              <a:r>
                <a:rPr lang="ja-JP" altLang="en-US" sz="3200" dirty="0"/>
                <a:t>：「トラウマとミュージックセラピー」</a:t>
              </a:r>
            </a:p>
            <a:p>
              <a:r>
                <a:rPr lang="ja-JP" altLang="en-US" sz="3200" dirty="0"/>
                <a:t>♯</a:t>
              </a:r>
              <a:r>
                <a:rPr lang="en-US" altLang="ja-JP" sz="3200" dirty="0"/>
                <a:t>5</a:t>
              </a:r>
              <a:r>
                <a:rPr lang="ja-JP" altLang="en-US" sz="3200" dirty="0"/>
                <a:t>：「トラウマとダンス</a:t>
              </a:r>
              <a:r>
                <a:rPr lang="en-US" altLang="ja-JP" sz="3200" dirty="0"/>
                <a:t>/</a:t>
              </a:r>
              <a:r>
                <a:rPr lang="ja-JP" altLang="en-US" sz="3200" dirty="0"/>
                <a:t>ムーブメントセラピー」</a:t>
              </a:r>
            </a:p>
            <a:p>
              <a:r>
                <a:rPr lang="ja-JP" altLang="en-US" sz="3200" dirty="0"/>
                <a:t>♯</a:t>
              </a:r>
              <a:r>
                <a:rPr lang="en-US" altLang="ja-JP" sz="3200" dirty="0"/>
                <a:t>6</a:t>
              </a:r>
              <a:r>
                <a:rPr lang="ja-JP" altLang="en-US" sz="3200" dirty="0"/>
                <a:t>：「グループワークと対人コミュニケーションについてのワークショップ</a:t>
              </a:r>
              <a:r>
                <a:rPr lang="ja-JP" altLang="en-US" sz="4000" dirty="0"/>
                <a:t>～</a:t>
              </a:r>
              <a:r>
                <a:rPr lang="ja-JP" altLang="en-US" sz="3200" dirty="0"/>
                <a:t>基本的</a:t>
              </a:r>
              <a:r>
                <a:rPr lang="ja-JP" altLang="en-US" sz="3200" dirty="0" smtClean="0"/>
                <a:t>なグループファシリテーション</a:t>
              </a:r>
              <a:endParaRPr lang="en-US" altLang="ja-JP" sz="3200" dirty="0" smtClean="0"/>
            </a:p>
            <a:p>
              <a:r>
                <a:rPr lang="ja-JP" altLang="en-US" sz="3200" dirty="0"/>
                <a:t>　</a:t>
              </a:r>
              <a:r>
                <a:rPr lang="ja-JP" altLang="en-US" sz="3200" dirty="0" smtClean="0"/>
                <a:t>　　　</a:t>
              </a:r>
              <a:r>
                <a:rPr lang="ja-JP" altLang="en-US" sz="3200" dirty="0" smtClean="0"/>
                <a:t>スキル</a:t>
              </a:r>
              <a:r>
                <a:rPr lang="ja-JP" altLang="en-US" sz="3200" dirty="0"/>
                <a:t>とサポーティブなコミュニケーションツールを学ぶ</a:t>
              </a:r>
              <a:r>
                <a:rPr lang="en-US" altLang="ja-JP" sz="3200" dirty="0"/>
                <a:t>〜</a:t>
              </a:r>
              <a:r>
                <a:rPr lang="ja-JP" altLang="en-US" sz="4000" dirty="0"/>
                <a:t>」</a:t>
              </a:r>
              <a:endParaRPr lang="en-US" altLang="ja-JP" sz="3200" dirty="0"/>
            </a:p>
            <a:p>
              <a:endParaRPr lang="en-US" altLang="ja-JP" sz="3200" dirty="0"/>
            </a:p>
            <a:p>
              <a:r>
                <a:rPr lang="ja-JP" altLang="en-US" sz="3200" dirty="0"/>
                <a:t>　プログラムは、各回、イスラエルから招かれたアートセラピーやミュージックセラピー</a:t>
              </a:r>
              <a:r>
                <a:rPr lang="ja-JP" altLang="en-US" sz="3200" dirty="0" smtClean="0"/>
                <a:t>、ダンス</a:t>
              </a:r>
              <a:r>
                <a:rPr lang="en-US" altLang="ja-JP" sz="3200" dirty="0"/>
                <a:t>/</a:t>
              </a:r>
              <a:r>
                <a:rPr lang="ja-JP" altLang="en-US" sz="3200" dirty="0" smtClean="0"/>
                <a:t>ムーブメント</a:t>
              </a:r>
              <a:endParaRPr lang="en-US" altLang="ja-JP" sz="3200" dirty="0" smtClean="0"/>
            </a:p>
            <a:p>
              <a:r>
                <a:rPr lang="ja-JP" altLang="en-US" sz="3200" dirty="0" smtClean="0"/>
                <a:t>セラピー</a:t>
              </a:r>
              <a:r>
                <a:rPr lang="ja-JP" altLang="en-US" sz="3200" dirty="0"/>
                <a:t>の専門家のファシリテートによって行われた</a:t>
              </a:r>
              <a:r>
                <a:rPr lang="ja-JP" altLang="en-US" sz="3200" dirty="0" smtClean="0"/>
                <a:t>。プログラム</a:t>
              </a:r>
              <a:r>
                <a:rPr lang="ja-JP" altLang="en-US" sz="3200" dirty="0"/>
                <a:t>全体の目的は、「個人（被災者や支援者、専門家も同様に）のコーピング</a:t>
              </a:r>
              <a:r>
                <a:rPr lang="ja-JP" altLang="en-US" sz="3200" dirty="0" smtClean="0"/>
                <a:t>とレジリエンス力</a:t>
              </a:r>
              <a:r>
                <a:rPr lang="ja-JP" altLang="en-US" sz="3200" dirty="0"/>
                <a:t>を高めるためのツールを提供すること、また、トラウマ体験や喪失、不安</a:t>
              </a:r>
              <a:r>
                <a:rPr lang="ja-JP" altLang="en-US" sz="3200" dirty="0" smtClean="0"/>
                <a:t>を抱えた</a:t>
              </a:r>
              <a:r>
                <a:rPr lang="ja-JP" altLang="en-US" sz="3200" dirty="0"/>
                <a:t>人々に対応するための基本的なトレーニングを想定し、コミュニティのレジリエンスを強めるための予防法などを考案すること」</a:t>
              </a:r>
              <a:r>
                <a:rPr lang="en-US" altLang="ja-JP" sz="3200" dirty="0"/>
                <a:t>(</a:t>
              </a:r>
              <a:r>
                <a:rPr lang="ja-JP" altLang="en-US" sz="3200" dirty="0"/>
                <a:t>井上</a:t>
              </a:r>
              <a:r>
                <a:rPr lang="en-US" altLang="ja-JP" sz="3200" dirty="0"/>
                <a:t>, 2016)</a:t>
              </a:r>
              <a:r>
                <a:rPr lang="ja-JP" altLang="en-US" sz="3200" dirty="0"/>
                <a:t>であった。</a:t>
              </a:r>
            </a:p>
          </p:txBody>
        </p:sp>
      </p:grpSp>
      <p:grpSp>
        <p:nvGrpSpPr>
          <p:cNvPr id="14" name="図形グループ 13"/>
          <p:cNvGrpSpPr/>
          <p:nvPr/>
        </p:nvGrpSpPr>
        <p:grpSpPr>
          <a:xfrm>
            <a:off x="155200" y="31219824"/>
            <a:ext cx="21753560" cy="7226018"/>
            <a:chOff x="30399" y="9093139"/>
            <a:chExt cx="7386525" cy="3048476"/>
          </a:xfrm>
        </p:grpSpPr>
        <p:sp>
          <p:nvSpPr>
            <p:cNvPr id="17" name="テキスト ボックス 16"/>
            <p:cNvSpPr txBox="1"/>
            <p:nvPr/>
          </p:nvSpPr>
          <p:spPr>
            <a:xfrm>
              <a:off x="144117" y="9577215"/>
              <a:ext cx="7101835" cy="2564400"/>
            </a:xfrm>
            <a:prstGeom prst="rect">
              <a:avLst/>
            </a:prstGeom>
            <a:noFill/>
          </p:spPr>
          <p:txBody>
            <a:bodyPr wrap="square" lIns="91431" tIns="45716" rIns="91431" bIns="45716" rtlCol="0">
              <a:spAutoFit/>
            </a:bodyPr>
            <a:lstStyle/>
            <a:p>
              <a:pPr marL="588365" indent="-588365">
                <a:buAutoNum type="arabicParenBoth"/>
              </a:pPr>
              <a:r>
                <a:rPr lang="ja-JP" altLang="en-US" sz="3200" dirty="0"/>
                <a:t>参加者は、グループや表現アートセラピーへの不安を感じつつも、様々な非言語的な自己表現</a:t>
              </a:r>
              <a:endParaRPr lang="en-US" altLang="ja-JP" sz="3200" dirty="0"/>
            </a:p>
            <a:p>
              <a:r>
                <a:rPr lang="ja-JP" altLang="en-US" sz="3200" dirty="0"/>
                <a:t>のアプローチを体験していた。非言語的な自己表現の積み重ねやグループ自体の成長を通して、外傷的な体験のいやしとそれによる成長、一個人としての自己理解の深まりを体験していた。その後に、専門家としての全般的な成長を体験していた。</a:t>
              </a:r>
              <a:endParaRPr lang="en-US" altLang="ja-JP" sz="3200" dirty="0"/>
            </a:p>
            <a:p>
              <a:r>
                <a:rPr lang="ja-JP" altLang="en-US" sz="3200" dirty="0"/>
                <a:t>　一方、非言語的な自己表現の積み重ねの中で、心理的防衛が働いたり、圧倒されたりした</a:t>
              </a:r>
              <a:r>
                <a:rPr lang="ja-JP" altLang="en-US" sz="3200" dirty="0" smtClean="0"/>
                <a:t>体験を</a:t>
              </a:r>
              <a:r>
                <a:rPr lang="ja-JP" altLang="en-US" sz="3200" dirty="0"/>
                <a:t>した参加者は、十分な自己理解の深まりと専門家としての成長を体験するに至らなかった。</a:t>
              </a:r>
              <a:endParaRPr lang="en-US" altLang="ja-JP" sz="3200" dirty="0"/>
            </a:p>
            <a:p>
              <a:endParaRPr lang="en-US" altLang="ja-JP" sz="3200" dirty="0"/>
            </a:p>
            <a:p>
              <a:r>
                <a:rPr lang="en-US" altLang="ja-JP" sz="3200" dirty="0"/>
                <a:t>(2)</a:t>
              </a:r>
              <a:r>
                <a:rPr lang="ja-JP" altLang="en-US" sz="3200" dirty="0"/>
                <a:t> </a:t>
              </a:r>
              <a:r>
                <a:rPr lang="en-US" altLang="ja-JP" sz="3200" dirty="0"/>
                <a:t>Social Guide</a:t>
              </a:r>
              <a:r>
                <a:rPr lang="ja-JP" altLang="en-US" sz="3200" dirty="0"/>
                <a:t>（</a:t>
              </a:r>
              <a:r>
                <a:rPr lang="en-US" altLang="ja-JP" sz="3200" dirty="0"/>
                <a:t>SG</a:t>
              </a:r>
              <a:r>
                <a:rPr lang="ja-JP" altLang="en-US" sz="3200" dirty="0"/>
                <a:t>）として”ファシリテーターの臨機応変な対応”、”表現セラピーに</a:t>
              </a:r>
              <a:r>
                <a:rPr lang="ja-JP" altLang="en-US" sz="3200" dirty="0" smtClean="0"/>
                <a:t>よる刺激</a:t>
              </a:r>
              <a:r>
                <a:rPr lang="ja-JP" altLang="en-US" sz="3200" dirty="0"/>
                <a:t>”、”準備性”、”ファシリテーターのサポート：</a:t>
              </a:r>
              <a:r>
                <a:rPr lang="en-US" altLang="ja-JP" sz="3200" dirty="0"/>
                <a:t>secure-base</a:t>
              </a:r>
              <a:r>
                <a:rPr lang="ja-JP" altLang="en-US" sz="3200" dirty="0"/>
                <a:t>”が抽出された</a:t>
              </a:r>
              <a:r>
                <a:rPr lang="ja-JP" altLang="en-US" sz="3200" dirty="0" smtClean="0"/>
                <a:t>。</a:t>
              </a:r>
              <a:endParaRPr lang="en-US" altLang="ja-JP" sz="3200" dirty="0" smtClean="0"/>
            </a:p>
            <a:p>
              <a:r>
                <a:rPr lang="ja-JP" altLang="en-US" sz="3200" dirty="0"/>
                <a:t>　また、</a:t>
              </a:r>
              <a:r>
                <a:rPr lang="en-US" altLang="ja-JP" sz="3200" dirty="0"/>
                <a:t>Social </a:t>
              </a:r>
              <a:r>
                <a:rPr lang="en-US" altLang="ja-JP" sz="3200" dirty="0" err="1"/>
                <a:t>Delection</a:t>
              </a:r>
              <a:r>
                <a:rPr lang="ja-JP" altLang="en-US" sz="3200" dirty="0"/>
                <a:t>（</a:t>
              </a:r>
              <a:r>
                <a:rPr lang="en-US" altLang="ja-JP" sz="3200" dirty="0"/>
                <a:t>SD</a:t>
              </a:r>
              <a:r>
                <a:rPr lang="ja-JP" altLang="en-US" sz="3200" dirty="0"/>
                <a:t>）として”評価懸念”、”芸術への固定観念”、”学校教育</a:t>
              </a:r>
              <a:r>
                <a:rPr lang="ja-JP" altLang="en-US" sz="3200" dirty="0" smtClean="0"/>
                <a:t>の影響</a:t>
              </a:r>
              <a:r>
                <a:rPr lang="ja-JP" altLang="en-US" sz="3200" dirty="0"/>
                <a:t>”、”新メンバーによる刺激”、”心理的防衛”、”キャリアの長短”が抽出された。</a:t>
              </a:r>
              <a:endParaRPr lang="en-US" altLang="ja-JP" sz="3200" dirty="0"/>
            </a:p>
            <a:p>
              <a:endParaRPr lang="ja-JP" altLang="en-US" sz="4000" dirty="0"/>
            </a:p>
          </p:txBody>
        </p:sp>
        <p:cxnSp>
          <p:nvCxnSpPr>
            <p:cNvPr id="40" name="直線コネクタ 39"/>
            <p:cNvCxnSpPr/>
            <p:nvPr/>
          </p:nvCxnSpPr>
          <p:spPr>
            <a:xfrm>
              <a:off x="30399" y="9525187"/>
              <a:ext cx="7098492" cy="8128"/>
            </a:xfrm>
            <a:prstGeom prst="line">
              <a:avLst/>
            </a:prstGeom>
          </p:spPr>
          <p:style>
            <a:lnRef idx="2">
              <a:schemeClr val="accent4"/>
            </a:lnRef>
            <a:fillRef idx="0">
              <a:schemeClr val="accent4"/>
            </a:fillRef>
            <a:effectRef idx="1">
              <a:schemeClr val="accent4"/>
            </a:effectRef>
            <a:fontRef idx="minor">
              <a:schemeClr val="tx1"/>
            </a:fontRef>
          </p:style>
        </p:cxnSp>
        <p:sp>
          <p:nvSpPr>
            <p:cNvPr id="42" name="テキスト ボックス 41"/>
            <p:cNvSpPr txBox="1"/>
            <p:nvPr/>
          </p:nvSpPr>
          <p:spPr>
            <a:xfrm>
              <a:off x="216124" y="9093139"/>
              <a:ext cx="3265322" cy="402510"/>
            </a:xfrm>
            <a:prstGeom prst="rect">
              <a:avLst/>
            </a:prstGeom>
            <a:noFill/>
          </p:spPr>
          <p:txBody>
            <a:bodyPr wrap="square" lIns="91431" tIns="45716" rIns="91431" bIns="45716" rtlCol="0">
              <a:spAutoFit/>
            </a:bodyPr>
            <a:lstStyle/>
            <a:p>
              <a:r>
                <a:rPr lang="ja-JP" altLang="en-US" sz="5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結果：</a:t>
              </a:r>
            </a:p>
          </p:txBody>
        </p:sp>
        <p:sp>
          <p:nvSpPr>
            <p:cNvPr id="29" name="テキスト ボックス 28"/>
            <p:cNvSpPr txBox="1"/>
            <p:nvPr/>
          </p:nvSpPr>
          <p:spPr>
            <a:xfrm>
              <a:off x="3871805" y="9577215"/>
              <a:ext cx="3545119" cy="246699"/>
            </a:xfrm>
            <a:prstGeom prst="rect">
              <a:avLst/>
            </a:prstGeom>
            <a:noFill/>
          </p:spPr>
          <p:txBody>
            <a:bodyPr wrap="square" lIns="91431" tIns="45716" rIns="91431" bIns="45716" rtlCol="0">
              <a:spAutoFit/>
            </a:bodyPr>
            <a:lstStyle/>
            <a:p>
              <a:endParaRPr lang="ja-JP" altLang="en-US" sz="3200" dirty="0"/>
            </a:p>
          </p:txBody>
        </p:sp>
      </p:grpSp>
      <p:grpSp>
        <p:nvGrpSpPr>
          <p:cNvPr id="13" name="図形グループ 12"/>
          <p:cNvGrpSpPr/>
          <p:nvPr/>
        </p:nvGrpSpPr>
        <p:grpSpPr>
          <a:xfrm>
            <a:off x="-11676139" y="37479884"/>
            <a:ext cx="33081382" cy="11669936"/>
            <a:chOff x="-4109037" y="13074039"/>
            <a:chExt cx="11309937" cy="4923257"/>
          </a:xfrm>
        </p:grpSpPr>
        <p:sp>
          <p:nvSpPr>
            <p:cNvPr id="22" name="テキスト ボックス 21"/>
            <p:cNvSpPr txBox="1"/>
            <p:nvPr/>
          </p:nvSpPr>
          <p:spPr>
            <a:xfrm>
              <a:off x="144116" y="13595613"/>
              <a:ext cx="7056784" cy="4401683"/>
            </a:xfrm>
            <a:prstGeom prst="rect">
              <a:avLst/>
            </a:prstGeom>
            <a:noFill/>
          </p:spPr>
          <p:txBody>
            <a:bodyPr wrap="square" lIns="91431" tIns="45716" rIns="91431" bIns="45716" rtlCol="0">
              <a:spAutoFit/>
            </a:bodyPr>
            <a:lstStyle/>
            <a:p>
              <a:pPr marL="588365" indent="-588365">
                <a:buAutoNum type="arabicParenBoth"/>
              </a:pPr>
              <a:r>
                <a:rPr lang="ja-JP" altLang="en-US" sz="3200" dirty="0"/>
                <a:t>本研究の結果より、参加者は、グループ表現アートセラピーの体験の中で、</a:t>
              </a:r>
              <a:r>
                <a:rPr lang="ja-JP" altLang="en-US" sz="3200" dirty="0" smtClean="0"/>
                <a:t>非言語的な</a:t>
              </a:r>
              <a:r>
                <a:rPr lang="ja-JP" altLang="en-US" sz="3200" dirty="0"/>
                <a:t>自己表現の</a:t>
              </a:r>
              <a:r>
                <a:rPr lang="ja-JP" altLang="en-US" sz="3200" dirty="0" smtClean="0"/>
                <a:t>積み重ね</a:t>
              </a:r>
              <a:endParaRPr lang="en-US" altLang="ja-JP" sz="3200" dirty="0" smtClean="0"/>
            </a:p>
            <a:p>
              <a:r>
                <a:rPr lang="ja-JP" altLang="en-US" sz="3200" dirty="0" smtClean="0"/>
                <a:t>や</a:t>
              </a:r>
              <a:r>
                <a:rPr lang="ja-JP" altLang="en-US" sz="3200" dirty="0"/>
                <a:t>グループ自体の成長を通して、外傷的な体験のいやしとそれによる成長、一個人としての自己理解の深まりを体験していた。その後に、専門家としての全般的な成長を体験していた。</a:t>
              </a:r>
              <a:endParaRPr lang="en-US" altLang="ja-JP" sz="3200" dirty="0"/>
            </a:p>
            <a:p>
              <a:r>
                <a:rPr lang="ja-JP" altLang="en-US" sz="3200" dirty="0"/>
                <a:t>　本研究で見られた参加者の成長は、臨床家の</a:t>
              </a:r>
              <a:r>
                <a:rPr lang="en-US" altLang="ja-JP" sz="3200" dirty="0"/>
                <a:t>Core-Competency</a:t>
              </a:r>
              <a:r>
                <a:rPr lang="ja-JP" altLang="en-US" sz="3200" dirty="0"/>
                <a:t>（</a:t>
              </a:r>
              <a:r>
                <a:rPr lang="en-US" altLang="ja-JP" sz="3200" dirty="0"/>
                <a:t>Sperry, 2010</a:t>
              </a:r>
              <a:r>
                <a:rPr lang="ja-JP" altLang="en-US" sz="3200" dirty="0"/>
                <a:t>）</a:t>
              </a:r>
              <a:r>
                <a:rPr lang="ja-JP" altLang="en-US" sz="3200" dirty="0" smtClean="0"/>
                <a:t>に相当</a:t>
              </a:r>
              <a:r>
                <a:rPr lang="ja-JP" altLang="en-US" sz="3200" dirty="0"/>
                <a:t>すると考えられ、</a:t>
              </a:r>
              <a:r>
                <a:rPr lang="en-US" altLang="ja-JP" sz="3200" dirty="0"/>
                <a:t>PTSD/</a:t>
              </a:r>
              <a:r>
                <a:rPr lang="ja-JP" altLang="en-US" sz="3200" dirty="0"/>
                <a:t>トラウマケアについての知識、技術を学んだだけでなく、治療関係の構築と維持の能力をはじめ、臨床家にとって根幹をなす類の成長であったと考えられる。</a:t>
              </a:r>
              <a:endParaRPr lang="en-US" altLang="ja-JP" sz="3200" dirty="0"/>
            </a:p>
            <a:p>
              <a:endParaRPr lang="en-US" altLang="ja-JP" sz="3200" dirty="0"/>
            </a:p>
            <a:p>
              <a:r>
                <a:rPr lang="en-US" altLang="ja-JP" sz="3200" dirty="0"/>
                <a:t>(2) </a:t>
              </a:r>
              <a:r>
                <a:rPr lang="ja-JP" altLang="en-US" sz="3200" dirty="0"/>
                <a:t>井上</a:t>
              </a:r>
              <a:r>
                <a:rPr lang="en-US" altLang="ja-JP" sz="3200" dirty="0"/>
                <a:t>(2016)</a:t>
              </a:r>
              <a:r>
                <a:rPr lang="ja-JP" altLang="en-US" sz="3200" dirty="0"/>
                <a:t>は、先述の通り、</a:t>
              </a:r>
              <a:r>
                <a:rPr lang="en-US" altLang="ja-JP" sz="3200" dirty="0"/>
                <a:t>JICTER</a:t>
              </a:r>
              <a:r>
                <a:rPr lang="ja-JP" altLang="en-US" sz="3200" dirty="0"/>
                <a:t>が主催した本ワークショップの目的について、「・・・（略）コーピングとレジリエンス力を高めるためのツールを提供すること、また、トラウマ体験や喪失、不安を抱えた人々に対応するための基本的なトレーニングを想定し、コミュニティのレジリエンスを強めるための予防法などを考案すること」と述べているが、本研究の結果からは、上記に加えて、陳述的、手続き的、そして内省的な学習</a:t>
              </a:r>
              <a:r>
                <a:rPr lang="en-US" altLang="ja-JP" sz="3200" dirty="0"/>
                <a:t>(Sperry,2010)</a:t>
              </a:r>
              <a:r>
                <a:rPr lang="ja-JP" altLang="en-US" sz="3200" dirty="0"/>
                <a:t>の機会となっていたものと考えられる。</a:t>
              </a:r>
              <a:endParaRPr lang="en-US" altLang="ja-JP" sz="3200" dirty="0"/>
            </a:p>
            <a:p>
              <a:endParaRPr lang="en-US" altLang="ja-JP" sz="3200" dirty="0"/>
            </a:p>
            <a:p>
              <a:r>
                <a:rPr lang="en-US" altLang="ja-JP" sz="3200" dirty="0"/>
                <a:t>(3)</a:t>
              </a:r>
              <a:r>
                <a:rPr lang="ja-JP" altLang="en-US" sz="3200" dirty="0"/>
                <a:t> 本研究では、</a:t>
              </a:r>
              <a:r>
                <a:rPr lang="en-US" altLang="ja-JP" sz="3200" dirty="0"/>
                <a:t>TEM</a:t>
              </a:r>
              <a:r>
                <a:rPr lang="ja-JP" altLang="en-US" sz="3200" dirty="0"/>
                <a:t>を用いて参加者の変容プロセスを明らかにすることを試み、一定程度そのプロセスの可視化に成功したと考えられ、</a:t>
              </a:r>
              <a:r>
                <a:rPr lang="en-US" altLang="ja-JP" sz="3200" dirty="0"/>
                <a:t>TEM</a:t>
              </a:r>
              <a:r>
                <a:rPr lang="ja-JP" altLang="en-US" sz="3200" dirty="0"/>
                <a:t>は、本研究に適合したアプローチであったと考えられる。一方、他の質的な分析手法との比較検討や量的な分析手法を用いることなどを通して、参加者の実際の臨床能力の向上について更に詳細に検討する必要があると考えられる。</a:t>
              </a:r>
              <a:endParaRPr lang="en-US" altLang="ja-JP" sz="3200" dirty="0"/>
            </a:p>
            <a:p>
              <a:endParaRPr lang="en-US" altLang="ja-JP" sz="3200" dirty="0"/>
            </a:p>
            <a:p>
              <a:endParaRPr lang="en-US" altLang="ja-JP" sz="3200" dirty="0"/>
            </a:p>
            <a:p>
              <a:endParaRPr lang="ja-JP" altLang="en-US" sz="3200" dirty="0"/>
            </a:p>
            <a:p>
              <a:endParaRPr lang="ja-JP" altLang="en-US" sz="3200" dirty="0"/>
            </a:p>
          </p:txBody>
        </p:sp>
        <p:sp>
          <p:nvSpPr>
            <p:cNvPr id="43" name="テキスト ボックス 42"/>
            <p:cNvSpPr txBox="1"/>
            <p:nvPr/>
          </p:nvSpPr>
          <p:spPr>
            <a:xfrm>
              <a:off x="144116" y="13128506"/>
              <a:ext cx="3265323" cy="402511"/>
            </a:xfrm>
            <a:prstGeom prst="rect">
              <a:avLst/>
            </a:prstGeom>
            <a:noFill/>
          </p:spPr>
          <p:txBody>
            <a:bodyPr wrap="square" lIns="91431" tIns="45716" rIns="91431" bIns="45716" rtlCol="0">
              <a:spAutoFit/>
            </a:bodyPr>
            <a:lstStyle/>
            <a:p>
              <a:r>
                <a:rPr lang="ja-JP" altLang="en-US" sz="5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考察：</a:t>
              </a:r>
            </a:p>
          </p:txBody>
        </p:sp>
        <p:cxnSp>
          <p:nvCxnSpPr>
            <p:cNvPr id="31" name="直線コネクタ 30"/>
            <p:cNvCxnSpPr/>
            <p:nvPr/>
          </p:nvCxnSpPr>
          <p:spPr>
            <a:xfrm>
              <a:off x="31129" y="13562049"/>
              <a:ext cx="7169771" cy="0"/>
            </a:xfrm>
            <a:prstGeom prst="line">
              <a:avLst/>
            </a:prstGeom>
          </p:spPr>
          <p:style>
            <a:lnRef idx="2">
              <a:schemeClr val="accent4"/>
            </a:lnRef>
            <a:fillRef idx="0">
              <a:schemeClr val="accent4"/>
            </a:fillRef>
            <a:effectRef idx="1">
              <a:schemeClr val="accent4"/>
            </a:effectRef>
            <a:fontRef idx="minor">
              <a:schemeClr val="tx1"/>
            </a:fontRef>
          </p:style>
        </p:cxnSp>
        <p:sp>
          <p:nvSpPr>
            <p:cNvPr id="32" name="テキスト ボックス 31"/>
            <p:cNvSpPr txBox="1"/>
            <p:nvPr/>
          </p:nvSpPr>
          <p:spPr>
            <a:xfrm>
              <a:off x="-4109037" y="13074039"/>
              <a:ext cx="3600401" cy="246699"/>
            </a:xfrm>
            <a:prstGeom prst="rect">
              <a:avLst/>
            </a:prstGeom>
            <a:noFill/>
          </p:spPr>
          <p:txBody>
            <a:bodyPr wrap="square" lIns="91431" tIns="45716" rIns="91431" bIns="45716" rtlCol="0">
              <a:spAutoFit/>
            </a:bodyPr>
            <a:lstStyle/>
            <a:p>
              <a:endParaRPr lang="en-US" altLang="ja-JP" sz="3200" dirty="0"/>
            </a:p>
          </p:txBody>
        </p:sp>
      </p:grpSp>
      <p:sp>
        <p:nvSpPr>
          <p:cNvPr id="19" name="テキスト ボックス 18"/>
          <p:cNvSpPr txBox="1"/>
          <p:nvPr/>
        </p:nvSpPr>
        <p:spPr>
          <a:xfrm>
            <a:off x="707415" y="50907570"/>
            <a:ext cx="31308989" cy="598054"/>
          </a:xfrm>
          <a:prstGeom prst="rect">
            <a:avLst/>
          </a:prstGeom>
          <a:noFill/>
        </p:spPr>
        <p:txBody>
          <a:bodyPr wrap="square" lIns="104588" tIns="52295" rIns="104588" bIns="52295" rtlCol="0">
            <a:spAutoFit/>
          </a:bodyPr>
          <a:lstStyle/>
          <a:p>
            <a:endParaRPr lang="en-US" altLang="ja-JP" sz="3200" dirty="0"/>
          </a:p>
        </p:txBody>
      </p:sp>
      <p:grpSp>
        <p:nvGrpSpPr>
          <p:cNvPr id="30" name="グループ化 29"/>
          <p:cNvGrpSpPr/>
          <p:nvPr/>
        </p:nvGrpSpPr>
        <p:grpSpPr>
          <a:xfrm>
            <a:off x="21545433" y="16794315"/>
            <a:ext cx="10704540" cy="10637660"/>
            <a:chOff x="15081381" y="15979107"/>
            <a:chExt cx="7492968" cy="10471447"/>
          </a:xfrm>
        </p:grpSpPr>
        <p:sp>
          <p:nvSpPr>
            <p:cNvPr id="80" name="角丸四角形 79"/>
            <p:cNvSpPr/>
            <p:nvPr/>
          </p:nvSpPr>
          <p:spPr>
            <a:xfrm>
              <a:off x="16743207" y="16413457"/>
              <a:ext cx="3923483" cy="10037097"/>
            </a:xfrm>
            <a:prstGeom prst="roundRect">
              <a:avLst>
                <a:gd name="adj" fmla="val 424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1" name="テキスト ボックス 198"/>
            <p:cNvSpPr txBox="1"/>
            <p:nvPr/>
          </p:nvSpPr>
          <p:spPr>
            <a:xfrm>
              <a:off x="15091214" y="15979107"/>
              <a:ext cx="2741097" cy="45064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tabLst>
                  <a:tab pos="3088553" algn="ctr"/>
                  <a:tab pos="6177106" algn="r"/>
                </a:tabLst>
              </a:pPr>
              <a:r>
                <a:rPr lang="en-US" altLang="ja-JP" sz="1200" kern="100" dirty="0">
                  <a:ea typeface="ＭＳ 明朝"/>
                  <a:cs typeface="Times New Roman"/>
                </a:rPr>
                <a:t>Ⅱ</a:t>
              </a:r>
              <a:r>
                <a:rPr lang="ja-JP" altLang="en-US" sz="1200" kern="100" dirty="0">
                  <a:ea typeface="ＭＳ 明朝"/>
                  <a:cs typeface="Times New Roman"/>
                </a:rPr>
                <a:t>　差異化の段階／自己との出会いの段階　　　　　　</a:t>
              </a:r>
              <a:endParaRPr lang="en-US" altLang="ja-JP" sz="1200" kern="100" dirty="0">
                <a:ea typeface="ＭＳ 明朝"/>
                <a:cs typeface="Times New Roman"/>
              </a:endParaRPr>
            </a:p>
            <a:p>
              <a:pPr algn="just">
                <a:tabLst>
                  <a:tab pos="3088553" algn="ctr"/>
                  <a:tab pos="6177106" algn="r"/>
                </a:tabLst>
              </a:pPr>
              <a:r>
                <a:rPr lang="ja-JP" altLang="en-US" sz="1200" kern="100" dirty="0">
                  <a:ea typeface="ＭＳ 明朝"/>
                  <a:cs typeface="Times New Roman"/>
                </a:rPr>
                <a:t>　　</a:t>
              </a:r>
              <a:r>
                <a:rPr lang="en-US" sz="1200" kern="100" dirty="0">
                  <a:ea typeface="ＭＳ 明朝"/>
                  <a:cs typeface="Times New Roman"/>
                </a:rPr>
                <a:t>(</a:t>
              </a:r>
              <a:r>
                <a:rPr lang="ja-JP" altLang="en-US" sz="1200" kern="100" dirty="0">
                  <a:ea typeface="ＭＳ 明朝"/>
                  <a:cs typeface="Times New Roman"/>
                </a:rPr>
                <a:t>アートセラピー</a:t>
              </a:r>
              <a:r>
                <a:rPr lang="en-US" sz="1200" kern="100" dirty="0">
                  <a:ea typeface="ＭＳ 明朝"/>
                  <a:cs typeface="Times New Roman"/>
                </a:rPr>
                <a:t>)</a:t>
              </a:r>
              <a:endParaRPr lang="ja-JP" altLang="en-US" sz="1200" kern="100" dirty="0">
                <a:ea typeface="ＭＳ 明朝"/>
                <a:cs typeface="Times New Roman"/>
              </a:endParaRPr>
            </a:p>
          </p:txBody>
        </p:sp>
        <p:sp>
          <p:nvSpPr>
            <p:cNvPr id="83" name="テキスト ボックス 7"/>
            <p:cNvSpPr txBox="1"/>
            <p:nvPr/>
          </p:nvSpPr>
          <p:spPr>
            <a:xfrm>
              <a:off x="17313538" y="20551199"/>
              <a:ext cx="2641222" cy="28131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13. </a:t>
              </a:r>
              <a:r>
                <a:rPr lang="ja-JP" altLang="en-US" sz="1200" dirty="0">
                  <a:solidFill>
                    <a:srgbClr val="000000"/>
                  </a:solidFill>
                  <a:latin typeface="Century"/>
                  <a:ea typeface="ＭＳ 明朝"/>
                  <a:cs typeface="Times New Roman"/>
                </a:rPr>
                <a:t>グループの危機に遭遇する</a:t>
              </a:r>
              <a:endParaRPr lang="ja-JP" altLang="en-US" sz="1400" dirty="0">
                <a:latin typeface="ＭＳ Ｐゴシック"/>
                <a:cs typeface="ＭＳ Ｐゴシック"/>
              </a:endParaRPr>
            </a:p>
          </p:txBody>
        </p:sp>
        <p:sp>
          <p:nvSpPr>
            <p:cNvPr id="84" name="テキスト ボックス 11"/>
            <p:cNvSpPr txBox="1"/>
            <p:nvPr/>
          </p:nvSpPr>
          <p:spPr>
            <a:xfrm>
              <a:off x="17313538" y="23920796"/>
              <a:ext cx="2641222" cy="28131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16. </a:t>
              </a:r>
              <a:r>
                <a:rPr lang="ja-JP" altLang="en-US" sz="1200" dirty="0">
                  <a:solidFill>
                    <a:srgbClr val="000000"/>
                  </a:solidFill>
                  <a:latin typeface="Century"/>
                  <a:ea typeface="ＭＳ 明朝"/>
                  <a:cs typeface="Times New Roman"/>
                </a:rPr>
                <a:t>シェアリング</a:t>
              </a:r>
              <a:endParaRPr lang="ja-JP" altLang="en-US" sz="1400" dirty="0">
                <a:latin typeface="ＭＳ Ｐゴシック"/>
                <a:cs typeface="ＭＳ Ｐゴシック"/>
              </a:endParaRPr>
            </a:p>
          </p:txBody>
        </p:sp>
        <p:sp>
          <p:nvSpPr>
            <p:cNvPr id="85" name="テキスト ボックス 13"/>
            <p:cNvSpPr txBox="1"/>
            <p:nvPr/>
          </p:nvSpPr>
          <p:spPr>
            <a:xfrm>
              <a:off x="17313538" y="22763457"/>
              <a:ext cx="2641222" cy="573548"/>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ＭＳ Ｐ明朝" panose="02020600040205080304" pitchFamily="18" charset="-128"/>
                  <a:ea typeface="ＭＳ Ｐ明朝" panose="02020600040205080304" pitchFamily="18" charset="-128"/>
                  <a:cs typeface="Times New Roman"/>
                </a:rPr>
                <a:t>15.</a:t>
              </a:r>
              <a:r>
                <a:rPr lang="en-US" sz="1400" dirty="0">
                  <a:latin typeface="ＭＳ Ｐ明朝" panose="02020600040205080304" pitchFamily="18" charset="-128"/>
                  <a:ea typeface="ＭＳ Ｐ明朝" panose="02020600040205080304" pitchFamily="18" charset="-128"/>
                  <a:cs typeface="ＭＳ Ｐゴシック"/>
                </a:rPr>
                <a:t> </a:t>
              </a:r>
              <a:r>
                <a:rPr lang="ja-JP" altLang="en-US" sz="1400" dirty="0">
                  <a:latin typeface="ＭＳ Ｐ明朝" panose="02020600040205080304" pitchFamily="18" charset="-128"/>
                  <a:ea typeface="ＭＳ Ｐ明朝" panose="02020600040205080304" pitchFamily="18" charset="-128"/>
                  <a:cs typeface="ＭＳ Ｐゴシック"/>
                </a:rPr>
                <a:t>ファシリテーター主導による</a:t>
              </a:r>
              <a:endParaRPr lang="en-US" altLang="ja-JP" sz="1400" dirty="0">
                <a:latin typeface="ＭＳ Ｐ明朝" panose="02020600040205080304" pitchFamily="18" charset="-128"/>
                <a:ea typeface="ＭＳ Ｐ明朝" panose="02020600040205080304" pitchFamily="18" charset="-128"/>
                <a:cs typeface="ＭＳ Ｐゴシック"/>
              </a:endParaRPr>
            </a:p>
            <a:p>
              <a:pPr algn="ctr"/>
              <a:r>
                <a:rPr lang="ja-JP" altLang="en-US" sz="1400" dirty="0">
                  <a:latin typeface="ＭＳ Ｐ明朝" panose="02020600040205080304" pitchFamily="18" charset="-128"/>
                  <a:ea typeface="ＭＳ Ｐ明朝" panose="02020600040205080304" pitchFamily="18" charset="-128"/>
                  <a:cs typeface="ＭＳ Ｐゴシック"/>
                </a:rPr>
                <a:t>危機の解決</a:t>
              </a:r>
            </a:p>
          </p:txBody>
        </p:sp>
        <p:sp>
          <p:nvSpPr>
            <p:cNvPr id="86" name="テキスト ボックス 14"/>
            <p:cNvSpPr txBox="1"/>
            <p:nvPr/>
          </p:nvSpPr>
          <p:spPr>
            <a:xfrm>
              <a:off x="17313538" y="24904022"/>
              <a:ext cx="2641222" cy="28131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17. </a:t>
              </a:r>
              <a:r>
                <a:rPr lang="ja-JP" altLang="en-US" sz="1200" dirty="0">
                  <a:solidFill>
                    <a:srgbClr val="000000"/>
                  </a:solidFill>
                  <a:latin typeface="Century"/>
                  <a:ea typeface="ＭＳ 明朝"/>
                  <a:cs typeface="Times New Roman"/>
                </a:rPr>
                <a:t>自分への気づき</a:t>
              </a:r>
              <a:endParaRPr lang="ja-JP" altLang="en-US" sz="1400" dirty="0">
                <a:latin typeface="ＭＳ Ｐゴシック"/>
                <a:cs typeface="ＭＳ Ｐゴシック"/>
              </a:endParaRPr>
            </a:p>
          </p:txBody>
        </p:sp>
        <p:cxnSp>
          <p:nvCxnSpPr>
            <p:cNvPr id="87" name="直線矢印コネクタ 86"/>
            <p:cNvCxnSpPr/>
            <p:nvPr/>
          </p:nvCxnSpPr>
          <p:spPr>
            <a:xfrm>
              <a:off x="18621366" y="17314748"/>
              <a:ext cx="0" cy="72717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8" name="直線矢印コネクタ 87"/>
            <p:cNvCxnSpPr/>
            <p:nvPr/>
          </p:nvCxnSpPr>
          <p:spPr>
            <a:xfrm flipH="1">
              <a:off x="17883869" y="18615473"/>
              <a:ext cx="743397" cy="6862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9" name="直線矢印コネクタ 88"/>
            <p:cNvCxnSpPr/>
            <p:nvPr/>
          </p:nvCxnSpPr>
          <p:spPr>
            <a:xfrm>
              <a:off x="18621366" y="18615473"/>
              <a:ext cx="747330" cy="6862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0" name="直線矢印コネクタ 89"/>
            <p:cNvCxnSpPr/>
            <p:nvPr/>
          </p:nvCxnSpPr>
          <p:spPr>
            <a:xfrm>
              <a:off x="17598704" y="19895715"/>
              <a:ext cx="1028562" cy="6554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1" name="直線矢印コネクタ 90"/>
            <p:cNvCxnSpPr/>
            <p:nvPr/>
          </p:nvCxnSpPr>
          <p:spPr>
            <a:xfrm flipH="1">
              <a:off x="18601699" y="19905957"/>
              <a:ext cx="1053472" cy="64114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2" name="直線矢印コネクタ 91"/>
            <p:cNvCxnSpPr/>
            <p:nvPr/>
          </p:nvCxnSpPr>
          <p:spPr>
            <a:xfrm flipH="1">
              <a:off x="17736370" y="20827731"/>
              <a:ext cx="865330" cy="6800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3" name="直線矢印コネクタ 92"/>
            <p:cNvCxnSpPr/>
            <p:nvPr/>
          </p:nvCxnSpPr>
          <p:spPr>
            <a:xfrm>
              <a:off x="18601699" y="20827731"/>
              <a:ext cx="825996" cy="6862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4" name="直線矢印コネクタ 93"/>
            <p:cNvCxnSpPr/>
            <p:nvPr/>
          </p:nvCxnSpPr>
          <p:spPr>
            <a:xfrm>
              <a:off x="17736370" y="22107973"/>
              <a:ext cx="884996" cy="6554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5" name="直線矢印コネクタ 94"/>
            <p:cNvCxnSpPr/>
            <p:nvPr/>
          </p:nvCxnSpPr>
          <p:spPr>
            <a:xfrm flipH="1">
              <a:off x="18601699" y="22107973"/>
              <a:ext cx="825995" cy="6602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6" name="直線矢印コネクタ 95"/>
            <p:cNvCxnSpPr/>
            <p:nvPr/>
          </p:nvCxnSpPr>
          <p:spPr>
            <a:xfrm>
              <a:off x="18621366" y="23337006"/>
              <a:ext cx="0" cy="5837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7" name="直線矢印コネクタ 96"/>
            <p:cNvCxnSpPr/>
            <p:nvPr/>
          </p:nvCxnSpPr>
          <p:spPr>
            <a:xfrm>
              <a:off x="18621366" y="24197328"/>
              <a:ext cx="0" cy="706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8" name="テキスト ボックス 34"/>
            <p:cNvSpPr txBox="1"/>
            <p:nvPr/>
          </p:nvSpPr>
          <p:spPr>
            <a:xfrm>
              <a:off x="17313538" y="18041925"/>
              <a:ext cx="2641222" cy="573548"/>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11. </a:t>
              </a:r>
              <a:r>
                <a:rPr lang="ja-JP" altLang="en-US" sz="1200" dirty="0">
                  <a:solidFill>
                    <a:srgbClr val="000000"/>
                  </a:solidFill>
                  <a:latin typeface="Century"/>
                  <a:ea typeface="ＭＳ 明朝"/>
                  <a:cs typeface="Times New Roman"/>
                </a:rPr>
                <a:t>導入ワークでグループへの</a:t>
              </a:r>
              <a:endParaRPr lang="en-US" altLang="ja-JP" sz="1200" dirty="0">
                <a:solidFill>
                  <a:srgbClr val="000000"/>
                </a:solidFill>
                <a:latin typeface="Century"/>
                <a:ea typeface="ＭＳ 明朝"/>
                <a:cs typeface="Times New Roman"/>
              </a:endParaRPr>
            </a:p>
            <a:p>
              <a:pPr algn="ctr"/>
              <a:r>
                <a:rPr lang="ja-JP" altLang="en-US" sz="1200" dirty="0">
                  <a:solidFill>
                    <a:srgbClr val="000000"/>
                  </a:solidFill>
                  <a:latin typeface="Century"/>
                  <a:ea typeface="ＭＳ 明朝"/>
                  <a:cs typeface="Times New Roman"/>
                </a:rPr>
                <a:t>安心感が高まる</a:t>
              </a:r>
              <a:endParaRPr lang="ja-JP" altLang="en-US" sz="1400" dirty="0">
                <a:latin typeface="ＭＳ Ｐゴシック"/>
                <a:cs typeface="ＭＳ Ｐゴシック"/>
              </a:endParaRPr>
            </a:p>
          </p:txBody>
        </p:sp>
        <p:sp>
          <p:nvSpPr>
            <p:cNvPr id="99" name="テキスト ボックス 39"/>
            <p:cNvSpPr txBox="1"/>
            <p:nvPr/>
          </p:nvSpPr>
          <p:spPr>
            <a:xfrm>
              <a:off x="17313538" y="19301683"/>
              <a:ext cx="1278328" cy="778387"/>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12</a:t>
              </a:r>
              <a:r>
                <a:rPr lang="en-US" altLang="ja-JP" sz="1200" dirty="0">
                  <a:solidFill>
                    <a:srgbClr val="000000"/>
                  </a:solidFill>
                  <a:latin typeface="Century"/>
                  <a:ea typeface="ＭＳ 明朝"/>
                  <a:cs typeface="Times New Roman"/>
                </a:rPr>
                <a:t>a</a:t>
              </a:r>
              <a:r>
                <a:rPr lang="en-US" sz="1200" dirty="0">
                  <a:solidFill>
                    <a:srgbClr val="000000"/>
                  </a:solidFill>
                  <a:latin typeface="Century"/>
                  <a:ea typeface="ＭＳ 明朝"/>
                  <a:cs typeface="Times New Roman"/>
                </a:rPr>
                <a:t>. </a:t>
              </a:r>
              <a:r>
                <a:rPr lang="ja-JP" altLang="en-US" sz="1200" dirty="0">
                  <a:solidFill>
                    <a:srgbClr val="000000"/>
                  </a:solidFill>
                  <a:latin typeface="Century"/>
                  <a:ea typeface="ＭＳ 明朝"/>
                  <a:cs typeface="Times New Roman"/>
                </a:rPr>
                <a:t>自分を表現することへの抵抗感が残る</a:t>
              </a:r>
              <a:endParaRPr lang="ja-JP" altLang="en-US" sz="1400" dirty="0">
                <a:latin typeface="ＭＳ Ｐゴシック"/>
                <a:cs typeface="ＭＳ Ｐゴシック"/>
              </a:endParaRPr>
            </a:p>
          </p:txBody>
        </p:sp>
        <p:sp>
          <p:nvSpPr>
            <p:cNvPr id="100" name="テキスト ボックス 42"/>
            <p:cNvSpPr txBox="1"/>
            <p:nvPr/>
          </p:nvSpPr>
          <p:spPr>
            <a:xfrm>
              <a:off x="18631199" y="21513941"/>
              <a:ext cx="1465160" cy="59403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14</a:t>
              </a:r>
              <a:r>
                <a:rPr lang="en-US" altLang="ja-JP" sz="1200" dirty="0">
                  <a:solidFill>
                    <a:srgbClr val="000000"/>
                  </a:solidFill>
                  <a:latin typeface="Century"/>
                  <a:ea typeface="ＭＳ 明朝"/>
                  <a:cs typeface="Times New Roman"/>
                </a:rPr>
                <a:t>b</a:t>
              </a:r>
              <a:r>
                <a:rPr lang="en-US" sz="1200" dirty="0">
                  <a:solidFill>
                    <a:srgbClr val="000000"/>
                  </a:solidFill>
                  <a:latin typeface="Century"/>
                  <a:ea typeface="ＭＳ 明朝"/>
                  <a:cs typeface="Times New Roman"/>
                </a:rPr>
                <a:t>. </a:t>
              </a:r>
              <a:r>
                <a:rPr lang="ja-JP" altLang="en-US" sz="1200" dirty="0">
                  <a:solidFill>
                    <a:srgbClr val="000000"/>
                  </a:solidFill>
                  <a:latin typeface="Century"/>
                  <a:ea typeface="ＭＳ 明朝"/>
                  <a:cs typeface="Times New Roman"/>
                </a:rPr>
                <a:t>ネガティブ感情が動く</a:t>
              </a:r>
              <a:endParaRPr lang="ja-JP" altLang="en-US" sz="1400" dirty="0">
                <a:latin typeface="ＭＳ Ｐゴシック"/>
                <a:cs typeface="ＭＳ Ｐゴシック"/>
              </a:endParaRPr>
            </a:p>
          </p:txBody>
        </p:sp>
        <p:sp>
          <p:nvSpPr>
            <p:cNvPr id="101" name="テキスト ボックス 43"/>
            <p:cNvSpPr txBox="1"/>
            <p:nvPr/>
          </p:nvSpPr>
          <p:spPr>
            <a:xfrm>
              <a:off x="16959540" y="21513941"/>
              <a:ext cx="1632326" cy="59403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ＭＳ 明朝" panose="02020609040205080304" pitchFamily="17" charset="-128"/>
                  <a:ea typeface="ＭＳ 明朝" panose="02020609040205080304" pitchFamily="17" charset="-128"/>
                  <a:cs typeface="Times New Roman"/>
                </a:rPr>
                <a:t>14</a:t>
              </a:r>
              <a:r>
                <a:rPr lang="en-US" altLang="ja-JP" sz="1200" dirty="0">
                  <a:solidFill>
                    <a:srgbClr val="000000"/>
                  </a:solidFill>
                  <a:latin typeface="ＭＳ 明朝" panose="02020609040205080304" pitchFamily="17" charset="-128"/>
                  <a:ea typeface="ＭＳ 明朝" panose="02020609040205080304" pitchFamily="17" charset="-128"/>
                  <a:cs typeface="Times New Roman"/>
                </a:rPr>
                <a:t>a</a:t>
              </a:r>
              <a:r>
                <a:rPr lang="en-US" sz="1200" dirty="0">
                  <a:solidFill>
                    <a:srgbClr val="000000"/>
                  </a:solidFill>
                  <a:latin typeface="ＭＳ 明朝" panose="02020609040205080304" pitchFamily="17" charset="-128"/>
                  <a:ea typeface="ＭＳ 明朝" panose="02020609040205080304" pitchFamily="17" charset="-128"/>
                  <a:cs typeface="Times New Roman"/>
                </a:rPr>
                <a:t>. </a:t>
              </a:r>
              <a:r>
                <a:rPr lang="ja-JP" altLang="en-US" sz="1200" dirty="0">
                  <a:solidFill>
                    <a:srgbClr val="000000"/>
                  </a:solidFill>
                  <a:latin typeface="ＭＳ 明朝" panose="02020609040205080304" pitchFamily="17" charset="-128"/>
                  <a:ea typeface="ＭＳ 明朝" panose="02020609040205080304" pitchFamily="17" charset="-128"/>
                  <a:cs typeface="Times New Roman"/>
                </a:rPr>
                <a:t>どう解決されるか様子を見る</a:t>
              </a:r>
              <a:endParaRPr lang="ja-JP" altLang="en-US" sz="1400" dirty="0">
                <a:latin typeface="ＭＳ 明朝" panose="02020609040205080304" pitchFamily="17" charset="-128"/>
                <a:ea typeface="ＭＳ 明朝" panose="02020609040205080304" pitchFamily="17" charset="-128"/>
                <a:cs typeface="ＭＳ Ｐゴシック"/>
              </a:endParaRPr>
            </a:p>
          </p:txBody>
        </p:sp>
        <p:sp>
          <p:nvSpPr>
            <p:cNvPr id="103" name="右矢印 102"/>
            <p:cNvSpPr/>
            <p:nvPr/>
          </p:nvSpPr>
          <p:spPr>
            <a:xfrm>
              <a:off x="15081381" y="22005554"/>
              <a:ext cx="1680837" cy="1020097"/>
            </a:xfrm>
            <a:prstGeom prst="rightArrow">
              <a:avLst>
                <a:gd name="adj1" fmla="val 58032"/>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ysClr val="windowText" lastClr="000000"/>
                  </a:solidFill>
                  <a:latin typeface="ＭＳ Ｐ明朝" panose="02020600040205080304" pitchFamily="18" charset="-128"/>
                  <a:ea typeface="ＭＳ Ｐ明朝" panose="02020600040205080304" pitchFamily="18" charset="-128"/>
                  <a:cs typeface="ＭＳ Ｐゴシック"/>
                </a:rPr>
                <a:t>ファシリテーターの臨機応変な対応</a:t>
              </a:r>
            </a:p>
          </p:txBody>
        </p:sp>
        <p:sp>
          <p:nvSpPr>
            <p:cNvPr id="104" name="左矢印 103"/>
            <p:cNvSpPr/>
            <p:nvPr/>
          </p:nvSpPr>
          <p:spPr>
            <a:xfrm>
              <a:off x="20715857" y="20172247"/>
              <a:ext cx="1681493" cy="1024194"/>
            </a:xfrm>
            <a:prstGeom prst="leftArrow">
              <a:avLst>
                <a:gd name="adj1" fmla="val 61273"/>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ysClr val="windowText" lastClr="000000"/>
                  </a:solidFill>
                  <a:latin typeface="ＭＳ Ｐ明朝" panose="02020600040205080304" pitchFamily="18" charset="-128"/>
                  <a:ea typeface="ＭＳ Ｐ明朝" panose="02020600040205080304" pitchFamily="18" charset="-128"/>
                  <a:cs typeface="ＭＳ Ｐゴシック"/>
                </a:rPr>
                <a:t>新メンバーによる危機</a:t>
              </a:r>
            </a:p>
          </p:txBody>
        </p:sp>
        <p:sp>
          <p:nvSpPr>
            <p:cNvPr id="105" name="テキスト ボックス 33"/>
            <p:cNvSpPr txBox="1"/>
            <p:nvPr/>
          </p:nvSpPr>
          <p:spPr>
            <a:xfrm>
              <a:off x="17313538" y="17038215"/>
              <a:ext cx="2641222" cy="440403"/>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ysClr val="windowText" lastClr="000000"/>
                  </a:solidFill>
                  <a:latin typeface="Century"/>
                  <a:ea typeface="ＭＳ 明朝"/>
                  <a:cs typeface="Times New Roman"/>
                </a:rPr>
                <a:t>10. </a:t>
              </a:r>
              <a:r>
                <a:rPr lang="ja-JP" altLang="en-US" sz="1200" dirty="0">
                  <a:solidFill>
                    <a:sysClr val="windowText" lastClr="000000"/>
                  </a:solidFill>
                  <a:latin typeface="Century"/>
                  <a:ea typeface="ＭＳ 明朝"/>
                  <a:cs typeface="Times New Roman"/>
                </a:rPr>
                <a:t>グループへの安心と不安</a:t>
              </a:r>
              <a:endParaRPr lang="ja-JP" altLang="en-US" sz="1400" dirty="0">
                <a:solidFill>
                  <a:sysClr val="windowText" lastClr="000000"/>
                </a:solidFill>
                <a:latin typeface="ＭＳ Ｐゴシック"/>
                <a:cs typeface="ＭＳ Ｐゴシック"/>
              </a:endParaRPr>
            </a:p>
          </p:txBody>
        </p:sp>
        <p:sp>
          <p:nvSpPr>
            <p:cNvPr id="106" name="左矢印 105"/>
            <p:cNvSpPr/>
            <p:nvPr/>
          </p:nvSpPr>
          <p:spPr>
            <a:xfrm>
              <a:off x="20715857" y="19117328"/>
              <a:ext cx="1680837" cy="1024194"/>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300" dirty="0">
                  <a:latin typeface="ＭＳ Ｐ明朝" panose="02020600040205080304" pitchFamily="18" charset="-128"/>
                  <a:ea typeface="ＭＳ Ｐ明朝" panose="02020600040205080304" pitchFamily="18" charset="-128"/>
                  <a:cs typeface="ＭＳ Ｐゴシック"/>
                </a:rPr>
                <a:t>芸術への固定観念</a:t>
              </a:r>
            </a:p>
          </p:txBody>
        </p:sp>
        <p:sp>
          <p:nvSpPr>
            <p:cNvPr id="107" name="角丸四角形 106"/>
            <p:cNvSpPr/>
            <p:nvPr/>
          </p:nvSpPr>
          <p:spPr>
            <a:xfrm>
              <a:off x="21256688" y="18728135"/>
              <a:ext cx="1317661" cy="522339"/>
            </a:xfrm>
            <a:prstGeom prst="roundRect">
              <a:avLst/>
            </a:prstGeom>
            <a:solidFill>
              <a:schemeClr val="bg1"/>
            </a:solidFill>
            <a:ln w="12700">
              <a:solidFill>
                <a:schemeClr val="tx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latin typeface="ＭＳ Ｐ明朝" panose="02020600040205080304" pitchFamily="18" charset="-128"/>
                  <a:ea typeface="ＭＳ Ｐ明朝" panose="02020600040205080304" pitchFamily="18" charset="-128"/>
                  <a:cs typeface="ＭＳ Ｐゴシック"/>
                </a:rPr>
                <a:t>学校教育の影響</a:t>
              </a:r>
            </a:p>
          </p:txBody>
        </p:sp>
        <p:sp>
          <p:nvSpPr>
            <p:cNvPr id="108" name="下矢印 107"/>
            <p:cNvSpPr/>
            <p:nvPr/>
          </p:nvSpPr>
          <p:spPr>
            <a:xfrm rot="2571063">
              <a:off x="21768019" y="19158296"/>
              <a:ext cx="235999" cy="348909"/>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09" name="左矢印 108"/>
            <p:cNvSpPr/>
            <p:nvPr/>
          </p:nvSpPr>
          <p:spPr>
            <a:xfrm>
              <a:off x="20715857" y="17816602"/>
              <a:ext cx="1680837" cy="1024194"/>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dirty="0">
                  <a:latin typeface="ＭＳ Ｐ明朝" panose="02020600040205080304" pitchFamily="18" charset="-128"/>
                  <a:ea typeface="ＭＳ Ｐ明朝" panose="02020600040205080304" pitchFamily="18" charset="-128"/>
                  <a:cs typeface="ＭＳ Ｐゴシック"/>
                </a:rPr>
                <a:t>評価懸念</a:t>
              </a:r>
            </a:p>
          </p:txBody>
        </p:sp>
        <p:sp>
          <p:nvSpPr>
            <p:cNvPr id="110" name="下矢印 109"/>
            <p:cNvSpPr/>
            <p:nvPr/>
          </p:nvSpPr>
          <p:spPr>
            <a:xfrm rot="7512329">
              <a:off x="21733670" y="18469050"/>
              <a:ext cx="243075" cy="346787"/>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11" name="テキスト ボックス 6"/>
            <p:cNvSpPr txBox="1"/>
            <p:nvPr/>
          </p:nvSpPr>
          <p:spPr>
            <a:xfrm>
              <a:off x="18719699" y="19301683"/>
              <a:ext cx="1297994" cy="778387"/>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12</a:t>
              </a:r>
              <a:r>
                <a:rPr lang="en-US" altLang="ja-JP" sz="1200" dirty="0">
                  <a:solidFill>
                    <a:srgbClr val="000000"/>
                  </a:solidFill>
                  <a:latin typeface="Century"/>
                  <a:ea typeface="ＭＳ 明朝"/>
                  <a:cs typeface="Times New Roman"/>
                </a:rPr>
                <a:t>b</a:t>
              </a:r>
              <a:r>
                <a:rPr lang="en-US" sz="1200" dirty="0">
                  <a:solidFill>
                    <a:srgbClr val="000000"/>
                  </a:solidFill>
                  <a:latin typeface="Century"/>
                  <a:ea typeface="ＭＳ 明朝"/>
                  <a:cs typeface="Times New Roman"/>
                </a:rPr>
                <a:t>. </a:t>
              </a:r>
              <a:r>
                <a:rPr lang="ja-JP" altLang="en-US" sz="1200" dirty="0">
                  <a:solidFill>
                    <a:srgbClr val="000000"/>
                  </a:solidFill>
                  <a:latin typeface="Century"/>
                  <a:ea typeface="ＭＳ 明朝"/>
                  <a:cs typeface="Times New Roman"/>
                </a:rPr>
                <a:t>自分を表現することへの抵抗感が減る</a:t>
              </a:r>
              <a:endParaRPr lang="ja-JP" altLang="en-US" sz="1400" dirty="0">
                <a:latin typeface="ＭＳ Ｐゴシック"/>
                <a:cs typeface="ＭＳ Ｐゴシック"/>
              </a:endParaRPr>
            </a:p>
          </p:txBody>
        </p:sp>
      </p:grpSp>
      <p:grpSp>
        <p:nvGrpSpPr>
          <p:cNvPr id="209" name="グループ化 208"/>
          <p:cNvGrpSpPr/>
          <p:nvPr/>
        </p:nvGrpSpPr>
        <p:grpSpPr>
          <a:xfrm>
            <a:off x="21533517" y="27946002"/>
            <a:ext cx="10694652" cy="10312319"/>
            <a:chOff x="15073039" y="27120462"/>
            <a:chExt cx="7486047" cy="10151189"/>
          </a:xfrm>
        </p:grpSpPr>
        <p:sp>
          <p:nvSpPr>
            <p:cNvPr id="114" name="角丸四角形 113"/>
            <p:cNvSpPr/>
            <p:nvPr/>
          </p:nvSpPr>
          <p:spPr>
            <a:xfrm>
              <a:off x="16748581" y="27537634"/>
              <a:ext cx="3929195" cy="9734017"/>
            </a:xfrm>
            <a:prstGeom prst="roundRect">
              <a:avLst>
                <a:gd name="adj" fmla="val 4246"/>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15" name="正方形/長方形 114"/>
            <p:cNvSpPr/>
            <p:nvPr/>
          </p:nvSpPr>
          <p:spPr>
            <a:xfrm>
              <a:off x="16836767" y="32305316"/>
              <a:ext cx="3488263" cy="4131991"/>
            </a:xfrm>
            <a:prstGeom prst="rect">
              <a:avLst/>
            </a:prstGeom>
            <a:solidFill>
              <a:schemeClr val="accent6">
                <a:lumMod val="20000"/>
                <a:lumOff val="80000"/>
              </a:schemeClr>
            </a:solidFill>
            <a:ln w="539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16" name="テキスト ボックス 58"/>
            <p:cNvSpPr txBox="1"/>
            <p:nvPr/>
          </p:nvSpPr>
          <p:spPr>
            <a:xfrm>
              <a:off x="16866163" y="32335114"/>
              <a:ext cx="911260" cy="605893"/>
            </a:xfrm>
            <a:prstGeom prst="rect">
              <a:avLst/>
            </a:prstGeom>
            <a:solidFill>
              <a:schemeClr val="accent2">
                <a:lumMod val="40000"/>
                <a:lumOff val="60000"/>
              </a:schemeClr>
            </a:solidFill>
          </p:spPr>
          <p:txBody>
            <a:bodyPr wrap="square" rtlCol="0" anchor="ctr">
              <a:noAutofit/>
            </a:bodyPr>
            <a:lstStyle/>
            <a:p>
              <a:pPr algn="ctr"/>
              <a:r>
                <a:rPr lang="ja-JP" altLang="en-US" sz="1400" dirty="0">
                  <a:latin typeface="ＭＳ 明朝" panose="02020609040205080304" pitchFamily="17" charset="-128"/>
                  <a:ea typeface="ＭＳ 明朝" panose="02020609040205080304" pitchFamily="17" charset="-128"/>
                  <a:cs typeface="ＭＳ Ｐゴシック"/>
                </a:rPr>
                <a:t>深い情緒的体験</a:t>
              </a:r>
            </a:p>
          </p:txBody>
        </p:sp>
        <p:cxnSp>
          <p:nvCxnSpPr>
            <p:cNvPr id="117" name="直線矢印コネクタ 116"/>
            <p:cNvCxnSpPr/>
            <p:nvPr/>
          </p:nvCxnSpPr>
          <p:spPr>
            <a:xfrm flipH="1">
              <a:off x="17699035" y="28401776"/>
              <a:ext cx="930203" cy="4966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8" name="直線矢印コネクタ 117"/>
            <p:cNvCxnSpPr/>
            <p:nvPr/>
          </p:nvCxnSpPr>
          <p:spPr>
            <a:xfrm>
              <a:off x="18629891" y="28401776"/>
              <a:ext cx="1039293" cy="4966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9" name="直線矢印コネクタ 118"/>
            <p:cNvCxnSpPr/>
            <p:nvPr/>
          </p:nvCxnSpPr>
          <p:spPr>
            <a:xfrm>
              <a:off x="17699035" y="29474505"/>
              <a:ext cx="981809" cy="6403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0" name="直線矢印コネクタ 119"/>
            <p:cNvCxnSpPr/>
            <p:nvPr/>
          </p:nvCxnSpPr>
          <p:spPr>
            <a:xfrm flipH="1">
              <a:off x="18659287" y="29474505"/>
              <a:ext cx="1007286" cy="6429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1" name="直線矢印コネクタ 120"/>
            <p:cNvCxnSpPr/>
            <p:nvPr/>
          </p:nvCxnSpPr>
          <p:spPr>
            <a:xfrm>
              <a:off x="18669085" y="31619961"/>
              <a:ext cx="12738" cy="160509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2" name="直線矢印コネクタ 121"/>
            <p:cNvCxnSpPr>
              <a:endCxn id="143" idx="0"/>
            </p:cNvCxnSpPr>
            <p:nvPr/>
          </p:nvCxnSpPr>
          <p:spPr>
            <a:xfrm>
              <a:off x="18678884" y="31619961"/>
              <a:ext cx="1102330" cy="16172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3" name="直線矢印コネクタ 122"/>
            <p:cNvCxnSpPr/>
            <p:nvPr/>
          </p:nvCxnSpPr>
          <p:spPr>
            <a:xfrm>
              <a:off x="18659287" y="33735620"/>
              <a:ext cx="0" cy="18772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4" name="テキスト ボックス 33"/>
            <p:cNvSpPr txBox="1"/>
            <p:nvPr/>
          </p:nvSpPr>
          <p:spPr>
            <a:xfrm>
              <a:off x="17336490" y="27934941"/>
              <a:ext cx="2631875" cy="466835"/>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18. </a:t>
              </a:r>
              <a:r>
                <a:rPr lang="ja-JP" altLang="en-US" sz="1200" dirty="0">
                  <a:solidFill>
                    <a:srgbClr val="000000"/>
                  </a:solidFill>
                  <a:latin typeface="Century"/>
                  <a:ea typeface="ＭＳ 明朝"/>
                  <a:cs typeface="Times New Roman"/>
                </a:rPr>
                <a:t>グループへの安心と不安、期待</a:t>
              </a:r>
              <a:endParaRPr lang="ja-JP" altLang="en-US" sz="1400" dirty="0">
                <a:latin typeface="ＭＳ Ｐゴシック"/>
                <a:cs typeface="ＭＳ Ｐゴシック"/>
              </a:endParaRPr>
            </a:p>
          </p:txBody>
        </p:sp>
        <p:sp>
          <p:nvSpPr>
            <p:cNvPr id="125" name="テキスト ボックス 39"/>
            <p:cNvSpPr txBox="1"/>
            <p:nvPr/>
          </p:nvSpPr>
          <p:spPr>
            <a:xfrm>
              <a:off x="17130722" y="28898410"/>
              <a:ext cx="1450177" cy="576095"/>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19</a:t>
              </a:r>
              <a:r>
                <a:rPr lang="en-US" altLang="ja-JP" sz="1200" dirty="0">
                  <a:solidFill>
                    <a:srgbClr val="000000"/>
                  </a:solidFill>
                  <a:latin typeface="Century"/>
                  <a:ea typeface="ＭＳ 明朝"/>
                  <a:cs typeface="Times New Roman"/>
                </a:rPr>
                <a:t>a</a:t>
              </a:r>
              <a:r>
                <a:rPr lang="en-US" sz="1200" dirty="0">
                  <a:solidFill>
                    <a:srgbClr val="000000"/>
                  </a:solidFill>
                  <a:latin typeface="Century"/>
                  <a:ea typeface="ＭＳ 明朝"/>
                  <a:cs typeface="Times New Roman"/>
                </a:rPr>
                <a:t>.</a:t>
              </a:r>
              <a:r>
                <a:rPr lang="en-US" sz="1400" dirty="0">
                  <a:latin typeface="ＭＳ Ｐゴシック"/>
                  <a:cs typeface="ＭＳ Ｐゴシック"/>
                </a:rPr>
                <a:t> </a:t>
              </a:r>
              <a:r>
                <a:rPr lang="ja-JP" altLang="en-US" sz="1400" dirty="0">
                  <a:latin typeface="ＭＳ Ｐゴシック"/>
                  <a:cs typeface="ＭＳ Ｐゴシック"/>
                </a:rPr>
                <a:t>音楽への抵抗感を覚える</a:t>
              </a:r>
            </a:p>
          </p:txBody>
        </p:sp>
        <p:sp>
          <p:nvSpPr>
            <p:cNvPr id="126" name="テキスト ボックス 43"/>
            <p:cNvSpPr txBox="1"/>
            <p:nvPr/>
          </p:nvSpPr>
          <p:spPr>
            <a:xfrm>
              <a:off x="18022385" y="33290701"/>
              <a:ext cx="1222198" cy="515045"/>
            </a:xfrm>
            <a:prstGeom prst="rect">
              <a:avLst/>
            </a:prstGeom>
            <a:solidFill>
              <a:schemeClr val="bg1"/>
            </a:solidFill>
            <a:ln>
              <a:solidFill>
                <a:schemeClr val="tx1"/>
              </a:solidFill>
            </a:ln>
          </p:spPr>
          <p:txBody>
            <a:bodyPr vert="horz" wrap="square" rtlCol="0" anchor="ctr" anchorCtr="0">
              <a:spAutoFit/>
            </a:bodyPr>
            <a:lstStyle/>
            <a:p>
              <a:pPr algn="ctr"/>
              <a:r>
                <a:rPr lang="en-US" sz="1200" dirty="0">
                  <a:solidFill>
                    <a:srgbClr val="000000"/>
                  </a:solidFill>
                  <a:latin typeface="ＭＳ 明朝" panose="02020609040205080304" pitchFamily="17" charset="-128"/>
                  <a:ea typeface="ＭＳ 明朝" panose="02020609040205080304" pitchFamily="17" charset="-128"/>
                  <a:cs typeface="Times New Roman"/>
                </a:rPr>
                <a:t>2</a:t>
              </a:r>
              <a:r>
                <a:rPr lang="en-US" altLang="ja-JP" sz="1200" dirty="0">
                  <a:solidFill>
                    <a:srgbClr val="000000"/>
                  </a:solidFill>
                  <a:latin typeface="ＭＳ 明朝" panose="02020609040205080304" pitchFamily="17" charset="-128"/>
                  <a:ea typeface="ＭＳ 明朝" panose="02020609040205080304" pitchFamily="17" charset="-128"/>
                  <a:cs typeface="Times New Roman"/>
                </a:rPr>
                <a:t>1b</a:t>
              </a:r>
              <a:r>
                <a:rPr lang="en-US" sz="1200" dirty="0">
                  <a:solidFill>
                    <a:srgbClr val="000000"/>
                  </a:solidFill>
                  <a:latin typeface="ＭＳ 明朝" panose="02020609040205080304" pitchFamily="17" charset="-128"/>
                  <a:ea typeface="ＭＳ 明朝" panose="02020609040205080304" pitchFamily="17" charset="-128"/>
                  <a:cs typeface="Times New Roman"/>
                </a:rPr>
                <a:t>.</a:t>
              </a:r>
              <a:r>
                <a:rPr lang="en-US" sz="1400" dirty="0">
                  <a:latin typeface="ＭＳ 明朝" panose="02020609040205080304" pitchFamily="17" charset="-128"/>
                  <a:ea typeface="ＭＳ 明朝" panose="02020609040205080304" pitchFamily="17" charset="-128"/>
                  <a:cs typeface="ＭＳ Ｐゴシック"/>
                </a:rPr>
                <a:t> </a:t>
              </a:r>
              <a:r>
                <a:rPr lang="ja-JP" altLang="en-US" sz="1400" dirty="0">
                  <a:latin typeface="ＭＳ 明朝" panose="02020609040205080304" pitchFamily="17" charset="-128"/>
                  <a:ea typeface="ＭＳ 明朝" panose="02020609040205080304" pitchFamily="17" charset="-128"/>
                  <a:cs typeface="ＭＳ Ｐゴシック"/>
                </a:rPr>
                <a:t>他のメンバーへの受容的な感情</a:t>
              </a:r>
            </a:p>
          </p:txBody>
        </p:sp>
        <p:sp>
          <p:nvSpPr>
            <p:cNvPr id="127" name="テキスト ボックス 37"/>
            <p:cNvSpPr txBox="1"/>
            <p:nvPr/>
          </p:nvSpPr>
          <p:spPr>
            <a:xfrm>
              <a:off x="17336490" y="31053799"/>
              <a:ext cx="2631875" cy="56616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21. </a:t>
              </a:r>
              <a:r>
                <a:rPr lang="ja-JP" altLang="en-US" sz="1200" dirty="0">
                  <a:solidFill>
                    <a:srgbClr val="000000"/>
                  </a:solidFill>
                  <a:latin typeface="Century"/>
                  <a:ea typeface="ＭＳ 明朝"/>
                  <a:cs typeface="Times New Roman"/>
                </a:rPr>
                <a:t>音楽の影響力により過去の体験と向き合う</a:t>
              </a:r>
              <a:endParaRPr lang="ja-JP" altLang="en-US" sz="1400" dirty="0">
                <a:latin typeface="ＭＳ Ｐゴシック"/>
                <a:cs typeface="ＭＳ Ｐゴシック"/>
              </a:endParaRPr>
            </a:p>
          </p:txBody>
        </p:sp>
        <p:sp>
          <p:nvSpPr>
            <p:cNvPr id="128" name="テキスト ボックス 45"/>
            <p:cNvSpPr txBox="1"/>
            <p:nvPr/>
          </p:nvSpPr>
          <p:spPr>
            <a:xfrm>
              <a:off x="18901941" y="34430907"/>
              <a:ext cx="1364300" cy="56616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ＭＳ 明朝" panose="02020609040205080304" pitchFamily="17" charset="-128"/>
                  <a:ea typeface="ＭＳ 明朝" panose="02020609040205080304" pitchFamily="17" charset="-128"/>
                  <a:cs typeface="Times New Roman"/>
                </a:rPr>
                <a:t>23</a:t>
              </a:r>
              <a:r>
                <a:rPr lang="en-US" altLang="ja-JP" sz="1200" dirty="0">
                  <a:solidFill>
                    <a:srgbClr val="000000"/>
                  </a:solidFill>
                  <a:latin typeface="ＭＳ 明朝" panose="02020609040205080304" pitchFamily="17" charset="-128"/>
                  <a:ea typeface="ＭＳ 明朝" panose="02020609040205080304" pitchFamily="17" charset="-128"/>
                  <a:cs typeface="Times New Roman"/>
                </a:rPr>
                <a:t>b</a:t>
              </a:r>
              <a:r>
                <a:rPr lang="en-US" sz="1200" dirty="0">
                  <a:solidFill>
                    <a:srgbClr val="000000"/>
                  </a:solidFill>
                  <a:latin typeface="ＭＳ 明朝" panose="02020609040205080304" pitchFamily="17" charset="-128"/>
                  <a:ea typeface="ＭＳ 明朝" panose="02020609040205080304" pitchFamily="17" charset="-128"/>
                  <a:cs typeface="Times New Roman"/>
                </a:rPr>
                <a:t>.</a:t>
              </a:r>
              <a:r>
                <a:rPr lang="en-US" sz="1400" dirty="0">
                  <a:solidFill>
                    <a:srgbClr val="000000"/>
                  </a:solidFill>
                  <a:latin typeface="ＭＳ 明朝" panose="02020609040205080304" pitchFamily="17" charset="-128"/>
                  <a:ea typeface="ＭＳ 明朝" panose="02020609040205080304" pitchFamily="17" charset="-128"/>
                  <a:cs typeface="ＭＳ Ｐゴシック"/>
                </a:rPr>
                <a:t> </a:t>
              </a:r>
              <a:r>
                <a:rPr lang="ja-JP" altLang="en-US" sz="1400" dirty="0">
                  <a:solidFill>
                    <a:srgbClr val="000000"/>
                  </a:solidFill>
                  <a:latin typeface="ＭＳ 明朝" panose="02020609040205080304" pitchFamily="17" charset="-128"/>
                  <a:ea typeface="ＭＳ 明朝" panose="02020609040205080304" pitchFamily="17" charset="-128"/>
                  <a:cs typeface="ＭＳ Ｐゴシック"/>
                </a:rPr>
                <a:t>防衛的</a:t>
              </a:r>
              <a:endParaRPr lang="en-US" altLang="ja-JP" sz="1400" dirty="0">
                <a:solidFill>
                  <a:srgbClr val="000000"/>
                </a:solidFill>
                <a:latin typeface="ＭＳ 明朝" panose="02020609040205080304" pitchFamily="17" charset="-128"/>
                <a:ea typeface="ＭＳ 明朝" panose="02020609040205080304" pitchFamily="17" charset="-128"/>
                <a:cs typeface="ＭＳ Ｐゴシック"/>
              </a:endParaRPr>
            </a:p>
            <a:p>
              <a:pPr algn="ctr"/>
              <a:r>
                <a:rPr lang="ja-JP" altLang="en-US" sz="1400" dirty="0">
                  <a:solidFill>
                    <a:srgbClr val="000000"/>
                  </a:solidFill>
                  <a:latin typeface="ＭＳ 明朝" panose="02020609040205080304" pitchFamily="17" charset="-128"/>
                  <a:ea typeface="ＭＳ 明朝" panose="02020609040205080304" pitchFamily="17" charset="-128"/>
                  <a:cs typeface="ＭＳ Ｐゴシック"/>
                </a:rPr>
                <a:t>　　になる</a:t>
              </a:r>
              <a:endParaRPr lang="ja-JP" altLang="en-US" sz="1400" dirty="0">
                <a:latin typeface="ＭＳ 明朝" panose="02020609040205080304" pitchFamily="17" charset="-128"/>
                <a:ea typeface="ＭＳ 明朝" panose="02020609040205080304" pitchFamily="17" charset="-128"/>
                <a:cs typeface="ＭＳ Ｐゴシック"/>
              </a:endParaRPr>
            </a:p>
          </p:txBody>
        </p:sp>
        <p:sp>
          <p:nvSpPr>
            <p:cNvPr id="129" name="テキスト ボックス 46"/>
            <p:cNvSpPr txBox="1"/>
            <p:nvPr/>
          </p:nvSpPr>
          <p:spPr>
            <a:xfrm>
              <a:off x="18081176" y="35683980"/>
              <a:ext cx="1107229" cy="454451"/>
            </a:xfrm>
            <a:prstGeom prst="rect">
              <a:avLst/>
            </a:prstGeom>
            <a:solidFill>
              <a:schemeClr val="bg1"/>
            </a:solidFill>
            <a:ln>
              <a:solidFill>
                <a:schemeClr val="tx1"/>
              </a:solidFill>
            </a:ln>
          </p:spPr>
          <p:txBody>
            <a:bodyPr vert="horz" wrap="square" rtlCol="0" anchor="ctr" anchorCtr="0">
              <a:spAutoFit/>
            </a:bodyPr>
            <a:lstStyle/>
            <a:p>
              <a:pPr algn="ctr"/>
              <a:r>
                <a:rPr lang="en-US" sz="1200" dirty="0">
                  <a:solidFill>
                    <a:srgbClr val="000000"/>
                  </a:solidFill>
                  <a:latin typeface="Century"/>
                  <a:ea typeface="ＭＳ 明朝"/>
                  <a:cs typeface="Times New Roman"/>
                </a:rPr>
                <a:t>24. </a:t>
              </a:r>
              <a:r>
                <a:rPr lang="ja-JP" altLang="en-US" sz="1200" dirty="0">
                  <a:solidFill>
                    <a:srgbClr val="000000"/>
                  </a:solidFill>
                  <a:latin typeface="Century"/>
                  <a:ea typeface="ＭＳ 明朝"/>
                  <a:cs typeface="Times New Roman"/>
                </a:rPr>
                <a:t>専門家としての学び</a:t>
              </a:r>
              <a:endParaRPr lang="ja-JP" altLang="en-US" sz="1400" dirty="0">
                <a:latin typeface="ＭＳ Ｐゴシック"/>
                <a:cs typeface="ＭＳ Ｐゴシック"/>
              </a:endParaRPr>
            </a:p>
          </p:txBody>
        </p:sp>
        <p:cxnSp>
          <p:nvCxnSpPr>
            <p:cNvPr id="130" name="直線矢印コネクタ 129"/>
            <p:cNvCxnSpPr/>
            <p:nvPr/>
          </p:nvCxnSpPr>
          <p:spPr>
            <a:xfrm flipH="1">
              <a:off x="17598704" y="31619961"/>
              <a:ext cx="1062542" cy="16341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1" name="直線矢印コネクタ 130"/>
            <p:cNvCxnSpPr/>
            <p:nvPr/>
          </p:nvCxnSpPr>
          <p:spPr>
            <a:xfrm>
              <a:off x="17683313" y="34800239"/>
              <a:ext cx="997531" cy="80868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5" name="テキスト ボックス 276"/>
            <p:cNvSpPr txBox="1"/>
            <p:nvPr/>
          </p:nvSpPr>
          <p:spPr>
            <a:xfrm>
              <a:off x="15088885" y="27120462"/>
              <a:ext cx="3482787" cy="417172"/>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tabLst>
                  <a:tab pos="3088553" algn="ctr"/>
                  <a:tab pos="6177106" algn="r"/>
                </a:tabLst>
              </a:pPr>
              <a:r>
                <a:rPr lang="en-US" altLang="ja-JP" sz="1200" kern="100" dirty="0">
                  <a:ea typeface="ＭＳ 明朝"/>
                  <a:cs typeface="Times New Roman"/>
                </a:rPr>
                <a:t>Ⅲ</a:t>
              </a:r>
              <a:r>
                <a:rPr lang="ja-JP" altLang="en-US" sz="1200" kern="100" dirty="0">
                  <a:ea typeface="ＭＳ 明朝"/>
                  <a:cs typeface="Times New Roman"/>
                </a:rPr>
                <a:t>　個性化の段階／一個人としての自己理解の深まり</a:t>
              </a:r>
            </a:p>
            <a:p>
              <a:pPr indent="305078" algn="just">
                <a:tabLst>
                  <a:tab pos="3088553" algn="ctr"/>
                  <a:tab pos="6177106" algn="r"/>
                </a:tabLst>
              </a:pPr>
              <a:r>
                <a:rPr lang="en-US" sz="1200" kern="100" dirty="0">
                  <a:ea typeface="ＭＳ 明朝"/>
                  <a:cs typeface="Times New Roman"/>
                </a:rPr>
                <a:t>(</a:t>
              </a:r>
              <a:r>
                <a:rPr lang="ja-JP" altLang="en-US" sz="1200" kern="100" dirty="0">
                  <a:ea typeface="ＭＳ 明朝"/>
                  <a:cs typeface="Times New Roman"/>
                </a:rPr>
                <a:t>音楽セラピー</a:t>
              </a:r>
              <a:r>
                <a:rPr lang="en-US" sz="1200" kern="100" dirty="0">
                  <a:ea typeface="ＭＳ 明朝"/>
                  <a:cs typeface="Times New Roman"/>
                </a:rPr>
                <a:t>)</a:t>
              </a:r>
              <a:endParaRPr lang="ja-JP" altLang="en-US" sz="1200" kern="100" dirty="0">
                <a:ea typeface="ＭＳ 明朝"/>
                <a:cs typeface="Times New Roman"/>
              </a:endParaRPr>
            </a:p>
          </p:txBody>
        </p:sp>
        <p:sp>
          <p:nvSpPr>
            <p:cNvPr id="136" name="右矢印 135"/>
            <p:cNvSpPr/>
            <p:nvPr/>
          </p:nvSpPr>
          <p:spPr>
            <a:xfrm>
              <a:off x="15092636" y="33407842"/>
              <a:ext cx="1655292" cy="989294"/>
            </a:xfrm>
            <a:prstGeom prst="rightArrow">
              <a:avLst>
                <a:gd name="adj1" fmla="val 62048"/>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chemeClr val="tx1"/>
                  </a:solidFill>
                  <a:latin typeface="ＭＳ 明朝" panose="02020609040205080304" pitchFamily="17" charset="-128"/>
                  <a:ea typeface="ＭＳ 明朝" panose="02020609040205080304" pitchFamily="17" charset="-128"/>
                  <a:cs typeface="ＭＳ Ｐゴシック"/>
                </a:rPr>
                <a:t>ファシリテーターのサポート</a:t>
              </a:r>
            </a:p>
          </p:txBody>
        </p:sp>
        <p:sp>
          <p:nvSpPr>
            <p:cNvPr id="137" name="右矢印 136"/>
            <p:cNvSpPr/>
            <p:nvPr/>
          </p:nvSpPr>
          <p:spPr>
            <a:xfrm>
              <a:off x="15073039" y="31143193"/>
              <a:ext cx="1674889" cy="989294"/>
            </a:xfrm>
            <a:prstGeom prst="rightArrow">
              <a:avLst>
                <a:gd name="adj1" fmla="val 58032"/>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chemeClr val="tx1"/>
                  </a:solidFill>
                  <a:latin typeface="ＭＳ 明朝" panose="02020609040205080304" pitchFamily="17" charset="-128"/>
                  <a:ea typeface="ＭＳ 明朝" panose="02020609040205080304" pitchFamily="17" charset="-128"/>
                  <a:cs typeface="ＭＳ Ｐゴシック"/>
                </a:rPr>
                <a:t>準備性</a:t>
              </a:r>
            </a:p>
          </p:txBody>
        </p:sp>
        <p:sp>
          <p:nvSpPr>
            <p:cNvPr id="138" name="左矢印 137"/>
            <p:cNvSpPr/>
            <p:nvPr/>
          </p:nvSpPr>
          <p:spPr>
            <a:xfrm>
              <a:off x="20707171" y="31143193"/>
              <a:ext cx="1674889" cy="993267"/>
            </a:xfrm>
            <a:prstGeom prst="leftArrow">
              <a:avLst>
                <a:gd name="adj1" fmla="val 57273"/>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chemeClr val="tx1"/>
                  </a:solidFill>
                  <a:latin typeface="ＭＳ 明朝" panose="02020609040205080304" pitchFamily="17" charset="-128"/>
                  <a:ea typeface="ＭＳ 明朝" panose="02020609040205080304" pitchFamily="17" charset="-128"/>
                  <a:cs typeface="ＭＳ Ｐゴシック"/>
                </a:rPr>
                <a:t>心理的防衛</a:t>
              </a:r>
            </a:p>
          </p:txBody>
        </p:sp>
        <p:sp>
          <p:nvSpPr>
            <p:cNvPr id="140" name="テキスト ボックス 6"/>
            <p:cNvSpPr txBox="1"/>
            <p:nvPr/>
          </p:nvSpPr>
          <p:spPr>
            <a:xfrm>
              <a:off x="18629891" y="28898410"/>
              <a:ext cx="1440378" cy="576095"/>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19</a:t>
              </a:r>
              <a:r>
                <a:rPr lang="en-US" altLang="ja-JP" sz="1200" dirty="0">
                  <a:solidFill>
                    <a:srgbClr val="000000"/>
                  </a:solidFill>
                  <a:latin typeface="Century"/>
                  <a:ea typeface="ＭＳ 明朝"/>
                  <a:cs typeface="Times New Roman"/>
                </a:rPr>
                <a:t>b</a:t>
              </a:r>
              <a:r>
                <a:rPr lang="en-US" sz="1200" dirty="0">
                  <a:solidFill>
                    <a:srgbClr val="000000"/>
                  </a:solidFill>
                  <a:latin typeface="Century"/>
                  <a:ea typeface="ＭＳ 明朝"/>
                  <a:cs typeface="Times New Roman"/>
                </a:rPr>
                <a:t>.</a:t>
              </a:r>
              <a:r>
                <a:rPr lang="ja-JP" altLang="en-US" sz="1200" dirty="0">
                  <a:solidFill>
                    <a:srgbClr val="000000"/>
                  </a:solidFill>
                  <a:latin typeface="Century"/>
                  <a:ea typeface="ＭＳ 明朝"/>
                  <a:cs typeface="Times New Roman"/>
                </a:rPr>
                <a:t>音楽への抵抗感を覚えない</a:t>
              </a:r>
              <a:endParaRPr lang="ja-JP" altLang="en-US" sz="1400" dirty="0">
                <a:latin typeface="ＭＳ Ｐゴシック"/>
                <a:cs typeface="ＭＳ Ｐゴシック"/>
              </a:endParaRPr>
            </a:p>
          </p:txBody>
        </p:sp>
        <p:sp>
          <p:nvSpPr>
            <p:cNvPr id="141" name="テキスト ボックス 7"/>
            <p:cNvSpPr txBox="1"/>
            <p:nvPr/>
          </p:nvSpPr>
          <p:spPr>
            <a:xfrm>
              <a:off x="17326692" y="30110196"/>
              <a:ext cx="2710263" cy="536364"/>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20. </a:t>
              </a:r>
              <a:r>
                <a:rPr lang="ja-JP" altLang="en-US" sz="1200" dirty="0">
                  <a:solidFill>
                    <a:srgbClr val="000000"/>
                  </a:solidFill>
                  <a:latin typeface="Century"/>
                  <a:ea typeface="ＭＳ 明朝"/>
                  <a:cs typeface="Times New Roman"/>
                </a:rPr>
                <a:t>グループで一緒に曲を聞くワーク</a:t>
              </a:r>
              <a:endParaRPr lang="ja-JP" altLang="en-US" sz="1400" dirty="0">
                <a:latin typeface="ＭＳ Ｐゴシック"/>
                <a:cs typeface="ＭＳ Ｐゴシック"/>
              </a:endParaRPr>
            </a:p>
          </p:txBody>
        </p:sp>
        <p:sp>
          <p:nvSpPr>
            <p:cNvPr id="142" name="テキスト ボックス 40"/>
            <p:cNvSpPr txBox="1"/>
            <p:nvPr/>
          </p:nvSpPr>
          <p:spPr>
            <a:xfrm>
              <a:off x="16885760" y="33244688"/>
              <a:ext cx="1110496" cy="272671"/>
            </a:xfrm>
            <a:prstGeom prst="rect">
              <a:avLst/>
            </a:prstGeom>
            <a:solidFill>
              <a:schemeClr val="bg1"/>
            </a:solidFill>
            <a:ln>
              <a:solidFill>
                <a:schemeClr val="tx1"/>
              </a:solidFill>
            </a:ln>
          </p:spPr>
          <p:txBody>
            <a:bodyPr vert="horz" wrap="square" rtlCol="0" anchor="ctr" anchorCtr="0">
              <a:spAutoFit/>
            </a:bodyPr>
            <a:lstStyle/>
            <a:p>
              <a:pPr algn="ctr"/>
              <a:r>
                <a:rPr lang="en-US" sz="1200" dirty="0">
                  <a:solidFill>
                    <a:srgbClr val="000000"/>
                  </a:solidFill>
                  <a:latin typeface="Century"/>
                  <a:ea typeface="ＭＳ 明朝"/>
                  <a:cs typeface="Times New Roman"/>
                </a:rPr>
                <a:t>22</a:t>
              </a:r>
              <a:r>
                <a:rPr lang="en-US" altLang="ja-JP" sz="1200" dirty="0">
                  <a:solidFill>
                    <a:srgbClr val="000000"/>
                  </a:solidFill>
                  <a:latin typeface="Century"/>
                  <a:ea typeface="ＭＳ 明朝"/>
                  <a:cs typeface="Times New Roman"/>
                </a:rPr>
                <a:t>a.</a:t>
              </a:r>
              <a:r>
                <a:rPr lang="ja-JP" altLang="en-US" sz="1200" dirty="0">
                  <a:solidFill>
                    <a:srgbClr val="000000"/>
                  </a:solidFill>
                  <a:latin typeface="Century"/>
                  <a:ea typeface="ＭＳ 明朝"/>
                  <a:cs typeface="Times New Roman"/>
                </a:rPr>
                <a:t>癒される</a:t>
              </a:r>
              <a:endParaRPr lang="ja-JP" altLang="en-US" sz="1400" dirty="0">
                <a:latin typeface="ＭＳ Ｐゴシック"/>
                <a:cs typeface="ＭＳ Ｐゴシック"/>
              </a:endParaRPr>
            </a:p>
          </p:txBody>
        </p:sp>
        <p:sp>
          <p:nvSpPr>
            <p:cNvPr id="143" name="テキスト ボックス 42"/>
            <p:cNvSpPr txBox="1"/>
            <p:nvPr/>
          </p:nvSpPr>
          <p:spPr>
            <a:xfrm>
              <a:off x="19286390" y="33237231"/>
              <a:ext cx="989648" cy="454451"/>
            </a:xfrm>
            <a:prstGeom prst="rect">
              <a:avLst/>
            </a:prstGeom>
            <a:solidFill>
              <a:schemeClr val="bg1"/>
            </a:solidFill>
            <a:ln>
              <a:solidFill>
                <a:schemeClr val="tx1"/>
              </a:solidFill>
            </a:ln>
          </p:spPr>
          <p:txBody>
            <a:bodyPr vert="horz" wrap="square" rtlCol="0" anchor="ctr" anchorCtr="0">
              <a:spAutoFit/>
            </a:bodyPr>
            <a:lstStyle/>
            <a:p>
              <a:pPr algn="ctr"/>
              <a:r>
                <a:rPr lang="en-US" sz="1200" dirty="0">
                  <a:solidFill>
                    <a:srgbClr val="000000"/>
                  </a:solidFill>
                  <a:latin typeface="Century"/>
                  <a:ea typeface="ＭＳ 明朝"/>
                  <a:cs typeface="Times New Roman"/>
                </a:rPr>
                <a:t>21</a:t>
              </a:r>
              <a:r>
                <a:rPr lang="en-US" altLang="ja-JP" sz="1200" dirty="0">
                  <a:solidFill>
                    <a:srgbClr val="000000"/>
                  </a:solidFill>
                  <a:latin typeface="Century"/>
                  <a:ea typeface="ＭＳ 明朝"/>
                  <a:cs typeface="Times New Roman"/>
                </a:rPr>
                <a:t>c</a:t>
              </a:r>
              <a:r>
                <a:rPr lang="en-US" sz="1200" dirty="0">
                  <a:solidFill>
                    <a:srgbClr val="000000"/>
                  </a:solidFill>
                  <a:latin typeface="Century"/>
                  <a:ea typeface="ＭＳ 明朝"/>
                  <a:cs typeface="Times New Roman"/>
                </a:rPr>
                <a:t>. </a:t>
              </a:r>
              <a:r>
                <a:rPr lang="ja-JP" altLang="en-US" sz="1200" dirty="0">
                  <a:solidFill>
                    <a:srgbClr val="000000"/>
                  </a:solidFill>
                  <a:latin typeface="Century"/>
                  <a:ea typeface="ＭＳ 明朝"/>
                  <a:cs typeface="Times New Roman"/>
                </a:rPr>
                <a:t>怖さを体験する</a:t>
              </a:r>
              <a:endParaRPr lang="ja-JP" altLang="en-US" sz="1400" dirty="0">
                <a:latin typeface="ＭＳ Ｐゴシック"/>
                <a:cs typeface="ＭＳ Ｐゴシック"/>
              </a:endParaRPr>
            </a:p>
          </p:txBody>
        </p:sp>
        <p:sp>
          <p:nvSpPr>
            <p:cNvPr id="144" name="テキスト ボックス 47"/>
            <p:cNvSpPr txBox="1"/>
            <p:nvPr/>
          </p:nvSpPr>
          <p:spPr>
            <a:xfrm>
              <a:off x="16859957" y="34510256"/>
              <a:ext cx="1578280" cy="302968"/>
            </a:xfrm>
            <a:prstGeom prst="rect">
              <a:avLst/>
            </a:prstGeom>
            <a:solidFill>
              <a:schemeClr val="bg1"/>
            </a:solidFill>
            <a:ln>
              <a:solidFill>
                <a:schemeClr val="tx1"/>
              </a:solidFill>
            </a:ln>
          </p:spPr>
          <p:txBody>
            <a:bodyPr vert="horz" wrap="square" rtlCol="0" anchor="ctr" anchorCtr="0">
              <a:spAutoFit/>
            </a:bodyPr>
            <a:lstStyle/>
            <a:p>
              <a:pPr algn="ctr"/>
              <a:r>
                <a:rPr lang="en-US" sz="1200" dirty="0">
                  <a:solidFill>
                    <a:srgbClr val="000000"/>
                  </a:solidFill>
                  <a:latin typeface="ＭＳ 明朝" panose="02020609040205080304" pitchFamily="17" charset="-128"/>
                  <a:ea typeface="ＭＳ 明朝" panose="02020609040205080304" pitchFamily="17" charset="-128"/>
                  <a:cs typeface="Times New Roman"/>
                </a:rPr>
                <a:t>23</a:t>
              </a:r>
              <a:r>
                <a:rPr lang="en-US" altLang="ja-JP" sz="1200" dirty="0">
                  <a:solidFill>
                    <a:srgbClr val="000000"/>
                  </a:solidFill>
                  <a:latin typeface="ＭＳ 明朝" panose="02020609040205080304" pitchFamily="17" charset="-128"/>
                  <a:ea typeface="ＭＳ 明朝" panose="02020609040205080304" pitchFamily="17" charset="-128"/>
                  <a:cs typeface="Times New Roman"/>
                </a:rPr>
                <a:t>a</a:t>
              </a:r>
              <a:r>
                <a:rPr lang="en-US" sz="1200" dirty="0">
                  <a:solidFill>
                    <a:srgbClr val="000000"/>
                  </a:solidFill>
                  <a:latin typeface="ＭＳ 明朝" panose="02020609040205080304" pitchFamily="17" charset="-128"/>
                  <a:ea typeface="ＭＳ 明朝" panose="02020609040205080304" pitchFamily="17" charset="-128"/>
                  <a:cs typeface="Times New Roman"/>
                </a:rPr>
                <a:t>.</a:t>
              </a:r>
              <a:r>
                <a:rPr lang="en-US" sz="1400" dirty="0">
                  <a:latin typeface="ＭＳ 明朝" panose="02020609040205080304" pitchFamily="17" charset="-128"/>
                  <a:ea typeface="ＭＳ 明朝" panose="02020609040205080304" pitchFamily="17" charset="-128"/>
                  <a:cs typeface="ＭＳ Ｐゴシック"/>
                </a:rPr>
                <a:t> </a:t>
              </a:r>
              <a:r>
                <a:rPr lang="ja-JP" altLang="en-US" sz="1400" dirty="0">
                  <a:latin typeface="ＭＳ 明朝" panose="02020609040205080304" pitchFamily="17" charset="-128"/>
                  <a:ea typeface="ＭＳ 明朝" panose="02020609040205080304" pitchFamily="17" charset="-128"/>
                  <a:cs typeface="ＭＳ Ｐゴシック"/>
                </a:rPr>
                <a:t>深い自己理解</a:t>
              </a:r>
            </a:p>
          </p:txBody>
        </p:sp>
        <p:sp>
          <p:nvSpPr>
            <p:cNvPr id="145" name="左矢印 144"/>
            <p:cNvSpPr/>
            <p:nvPr/>
          </p:nvSpPr>
          <p:spPr>
            <a:xfrm>
              <a:off x="20707171" y="28928208"/>
              <a:ext cx="1674889" cy="993267"/>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300" dirty="0">
                  <a:latin typeface="ＭＳ 明朝" panose="02020609040205080304" pitchFamily="17" charset="-128"/>
                  <a:ea typeface="ＭＳ 明朝" panose="02020609040205080304" pitchFamily="17" charset="-128"/>
                  <a:cs typeface="ＭＳ Ｐゴシック"/>
                </a:rPr>
                <a:t>芸術への固定観念</a:t>
              </a:r>
            </a:p>
          </p:txBody>
        </p:sp>
        <p:sp>
          <p:nvSpPr>
            <p:cNvPr id="146" name="角丸四角形 145"/>
            <p:cNvSpPr/>
            <p:nvPr/>
          </p:nvSpPr>
          <p:spPr>
            <a:xfrm>
              <a:off x="21246088" y="28550766"/>
              <a:ext cx="1312998" cy="506566"/>
            </a:xfrm>
            <a:prstGeom prst="roundRect">
              <a:avLst/>
            </a:prstGeom>
            <a:solidFill>
              <a:schemeClr val="bg1"/>
            </a:solidFill>
            <a:ln w="12700">
              <a:solidFill>
                <a:schemeClr val="tx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latin typeface="ＭＳ 明朝" panose="02020609040205080304" pitchFamily="17" charset="-128"/>
                  <a:ea typeface="ＭＳ 明朝" panose="02020609040205080304" pitchFamily="17" charset="-128"/>
                  <a:cs typeface="ＭＳ Ｐゴシック"/>
                </a:rPr>
                <a:t>学校教育の影響</a:t>
              </a:r>
            </a:p>
          </p:txBody>
        </p:sp>
        <p:sp>
          <p:nvSpPr>
            <p:cNvPr id="147" name="下矢印 146"/>
            <p:cNvSpPr/>
            <p:nvPr/>
          </p:nvSpPr>
          <p:spPr>
            <a:xfrm rot="2571063">
              <a:off x="21755610" y="28967939"/>
              <a:ext cx="235164" cy="338373"/>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8" name="左矢印 147"/>
            <p:cNvSpPr/>
            <p:nvPr/>
          </p:nvSpPr>
          <p:spPr>
            <a:xfrm>
              <a:off x="20707171" y="27656826"/>
              <a:ext cx="1674889" cy="993267"/>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dirty="0">
                  <a:latin typeface="ＭＳ 明朝" panose="02020609040205080304" pitchFamily="17" charset="-128"/>
                  <a:ea typeface="ＭＳ 明朝" panose="02020609040205080304" pitchFamily="17" charset="-128"/>
                  <a:cs typeface="ＭＳ Ｐゴシック"/>
                </a:rPr>
                <a:t>評価懸念</a:t>
              </a:r>
            </a:p>
          </p:txBody>
        </p:sp>
        <p:sp>
          <p:nvSpPr>
            <p:cNvPr id="149" name="下矢印 148"/>
            <p:cNvSpPr/>
            <p:nvPr/>
          </p:nvSpPr>
          <p:spPr>
            <a:xfrm rot="7512329">
              <a:off x="21724622" y="28284950"/>
              <a:ext cx="235735" cy="345560"/>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151" name="直線矢印コネクタ 150"/>
            <p:cNvCxnSpPr/>
            <p:nvPr/>
          </p:nvCxnSpPr>
          <p:spPr>
            <a:xfrm>
              <a:off x="17571296" y="33507981"/>
              <a:ext cx="0" cy="101525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2" name="直線矢印コネクタ 151"/>
            <p:cNvCxnSpPr/>
            <p:nvPr/>
          </p:nvCxnSpPr>
          <p:spPr>
            <a:xfrm>
              <a:off x="19786113" y="33672206"/>
              <a:ext cx="0" cy="7547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3" name="直線矢印コネクタ 152"/>
            <p:cNvCxnSpPr>
              <a:stCxn id="141" idx="2"/>
              <a:endCxn id="127" idx="0"/>
            </p:cNvCxnSpPr>
            <p:nvPr/>
          </p:nvCxnSpPr>
          <p:spPr>
            <a:xfrm flipH="1">
              <a:off x="18652428" y="30646560"/>
              <a:ext cx="29396" cy="40723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grpSp>
        <p:nvGrpSpPr>
          <p:cNvPr id="210" name="グループ化 209"/>
          <p:cNvGrpSpPr/>
          <p:nvPr/>
        </p:nvGrpSpPr>
        <p:grpSpPr>
          <a:xfrm>
            <a:off x="21405243" y="38690589"/>
            <a:ext cx="10839158" cy="10351666"/>
            <a:chOff x="14983251" y="38086048"/>
            <a:chExt cx="7587198" cy="10189921"/>
          </a:xfrm>
        </p:grpSpPr>
        <p:sp>
          <p:nvSpPr>
            <p:cNvPr id="155" name="角丸四角形 154"/>
            <p:cNvSpPr/>
            <p:nvPr/>
          </p:nvSpPr>
          <p:spPr>
            <a:xfrm>
              <a:off x="16699926" y="38529946"/>
              <a:ext cx="3973281" cy="9746023"/>
            </a:xfrm>
            <a:prstGeom prst="roundRect">
              <a:avLst>
                <a:gd name="adj" fmla="val 424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57" name="テキスト ボックス 289"/>
            <p:cNvSpPr txBox="1"/>
            <p:nvPr/>
          </p:nvSpPr>
          <p:spPr>
            <a:xfrm>
              <a:off x="14983251" y="38086048"/>
              <a:ext cx="3272315" cy="443898"/>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tabLst>
                  <a:tab pos="3088553" algn="ctr"/>
                  <a:tab pos="6177106" algn="r"/>
                </a:tabLst>
              </a:pPr>
              <a:r>
                <a:rPr lang="en-US" altLang="ja-JP" sz="1200" kern="100" dirty="0">
                  <a:ea typeface="ＭＳ 明朝"/>
                  <a:cs typeface="Times New Roman"/>
                </a:rPr>
                <a:t>Ⅳ</a:t>
              </a:r>
              <a:r>
                <a:rPr lang="ja-JP" altLang="en-US" sz="1200" kern="100" dirty="0">
                  <a:ea typeface="ＭＳ 明朝"/>
                  <a:cs typeface="Times New Roman"/>
                </a:rPr>
                <a:t>　親密さの段階／専門家としての成長の段階</a:t>
              </a:r>
              <a:endParaRPr lang="en-US" altLang="ja-JP" sz="1200" kern="100" dirty="0">
                <a:ea typeface="ＭＳ 明朝"/>
                <a:cs typeface="Times New Roman"/>
              </a:endParaRPr>
            </a:p>
            <a:p>
              <a:pPr algn="just">
                <a:tabLst>
                  <a:tab pos="3088553" algn="ctr"/>
                  <a:tab pos="6177106" algn="r"/>
                </a:tabLst>
              </a:pPr>
              <a:r>
                <a:rPr lang="ja-JP" altLang="en-US" sz="1200" kern="100" dirty="0">
                  <a:ea typeface="ＭＳ 明朝"/>
                  <a:cs typeface="Times New Roman"/>
                </a:rPr>
                <a:t>　　</a:t>
              </a:r>
              <a:r>
                <a:rPr lang="en-US" sz="1200" kern="100" dirty="0">
                  <a:ea typeface="ＭＳ 明朝"/>
                  <a:cs typeface="Times New Roman"/>
                </a:rPr>
                <a:t>(</a:t>
              </a:r>
              <a:r>
                <a:rPr lang="ja-JP" altLang="en-US" sz="1200" kern="100" dirty="0">
                  <a:ea typeface="ＭＳ 明朝"/>
                  <a:cs typeface="Times New Roman"/>
                </a:rPr>
                <a:t>ﾀﾞﾝｽ･ﾑｰﾌﾞﾒﾝﾄ、グループセラピー</a:t>
              </a:r>
              <a:r>
                <a:rPr lang="en-US" sz="1200" kern="100" dirty="0">
                  <a:ea typeface="ＭＳ 明朝"/>
                  <a:cs typeface="Times New Roman"/>
                </a:rPr>
                <a:t>)</a:t>
              </a:r>
              <a:endParaRPr lang="ja-JP" altLang="en-US" sz="1200" kern="100" dirty="0">
                <a:ea typeface="ＭＳ 明朝"/>
                <a:cs typeface="Times New Roman"/>
              </a:endParaRPr>
            </a:p>
          </p:txBody>
        </p:sp>
        <p:sp>
          <p:nvSpPr>
            <p:cNvPr id="158" name="正方形/長方形 157"/>
            <p:cNvSpPr/>
            <p:nvPr/>
          </p:nvSpPr>
          <p:spPr>
            <a:xfrm>
              <a:off x="16759525" y="44517634"/>
              <a:ext cx="3666860" cy="2205679"/>
            </a:xfrm>
            <a:prstGeom prst="rect">
              <a:avLst/>
            </a:prstGeom>
            <a:solidFill>
              <a:schemeClr val="accent6">
                <a:lumMod val="20000"/>
                <a:lumOff val="80000"/>
              </a:schemeClr>
            </a:solidFill>
            <a:ln w="539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59" name="テキスト ボックス 7"/>
            <p:cNvSpPr txBox="1"/>
            <p:nvPr/>
          </p:nvSpPr>
          <p:spPr>
            <a:xfrm>
              <a:off x="17256185" y="40571876"/>
              <a:ext cx="2670707" cy="270942"/>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a:ea typeface="ＭＳ 明朝"/>
                  <a:cs typeface="Times New Roman"/>
                </a:rPr>
                <a:t>27. </a:t>
              </a:r>
              <a:r>
                <a:rPr lang="ja-JP" altLang="en-US" sz="1400" dirty="0">
                  <a:solidFill>
                    <a:srgbClr val="000000"/>
                  </a:solidFill>
                  <a:latin typeface="Century"/>
                  <a:ea typeface="ＭＳ 明朝"/>
                  <a:cs typeface="Times New Roman"/>
                </a:rPr>
                <a:t>動きを楽しめるようになる</a:t>
              </a:r>
              <a:endParaRPr lang="ja-JP" altLang="en-US" sz="1800" dirty="0">
                <a:latin typeface="ＭＳ Ｐゴシック"/>
                <a:cs typeface="ＭＳ Ｐゴシック"/>
              </a:endParaRPr>
            </a:p>
          </p:txBody>
        </p:sp>
        <p:cxnSp>
          <p:nvCxnSpPr>
            <p:cNvPr id="160" name="直線矢印コネクタ 159"/>
            <p:cNvCxnSpPr/>
            <p:nvPr/>
          </p:nvCxnSpPr>
          <p:spPr>
            <a:xfrm flipH="1">
              <a:off x="17623714" y="39200725"/>
              <a:ext cx="992658" cy="4143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1" name="直線矢印コネクタ 160"/>
            <p:cNvCxnSpPr/>
            <p:nvPr/>
          </p:nvCxnSpPr>
          <p:spPr>
            <a:xfrm>
              <a:off x="18617034" y="39200725"/>
              <a:ext cx="953588" cy="4143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2" name="直線矢印コネクタ 161"/>
            <p:cNvCxnSpPr>
              <a:stCxn id="168" idx="2"/>
            </p:cNvCxnSpPr>
            <p:nvPr/>
          </p:nvCxnSpPr>
          <p:spPr>
            <a:xfrm>
              <a:off x="17613781" y="40138834"/>
              <a:ext cx="999942" cy="43304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3" name="直線矢印コネクタ 162"/>
            <p:cNvCxnSpPr/>
            <p:nvPr/>
          </p:nvCxnSpPr>
          <p:spPr>
            <a:xfrm flipH="1">
              <a:off x="18557436" y="40138834"/>
              <a:ext cx="1013186" cy="4290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4" name="直線矢印コネクタ 163"/>
            <p:cNvCxnSpPr/>
            <p:nvPr/>
          </p:nvCxnSpPr>
          <p:spPr>
            <a:xfrm>
              <a:off x="18577301" y="41587909"/>
              <a:ext cx="0" cy="478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5" name="直線矢印コネクタ 164"/>
            <p:cNvCxnSpPr/>
            <p:nvPr/>
          </p:nvCxnSpPr>
          <p:spPr>
            <a:xfrm>
              <a:off x="18557435" y="41587909"/>
              <a:ext cx="1440314" cy="4833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6" name="直線矢印コネクタ 165"/>
            <p:cNvCxnSpPr/>
            <p:nvPr/>
          </p:nvCxnSpPr>
          <p:spPr>
            <a:xfrm>
              <a:off x="18587235" y="42643399"/>
              <a:ext cx="0" cy="42943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7" name="テキスト ボックス 33"/>
            <p:cNvSpPr txBox="1"/>
            <p:nvPr/>
          </p:nvSpPr>
          <p:spPr>
            <a:xfrm>
              <a:off x="17256185" y="38756827"/>
              <a:ext cx="2668058" cy="448501"/>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25. </a:t>
              </a:r>
              <a:r>
                <a:rPr lang="ja-JP" altLang="en-US" sz="1200" dirty="0">
                  <a:solidFill>
                    <a:srgbClr val="000000"/>
                  </a:solidFill>
                  <a:latin typeface="Century"/>
                  <a:ea typeface="ＭＳ 明朝"/>
                  <a:cs typeface="Times New Roman"/>
                </a:rPr>
                <a:t>グループへの安心と不安</a:t>
              </a:r>
              <a:endParaRPr lang="ja-JP" altLang="en-US" sz="1400" dirty="0">
                <a:latin typeface="ＭＳ Ｐゴシック"/>
                <a:cs typeface="ＭＳ Ｐゴシック"/>
              </a:endParaRPr>
            </a:p>
          </p:txBody>
        </p:sp>
        <p:sp>
          <p:nvSpPr>
            <p:cNvPr id="168" name="テキスト ボックス 39"/>
            <p:cNvSpPr txBox="1"/>
            <p:nvPr/>
          </p:nvSpPr>
          <p:spPr>
            <a:xfrm>
              <a:off x="16789325" y="39645614"/>
              <a:ext cx="1648912" cy="493220"/>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panose="02040604050505020304" pitchFamily="18" charset="0"/>
                  <a:ea typeface="ＭＳ 明朝" panose="02020609040205080304" pitchFamily="17" charset="-128"/>
                  <a:cs typeface="Times New Roman"/>
                </a:rPr>
                <a:t>26</a:t>
              </a:r>
              <a:r>
                <a:rPr lang="en-US" altLang="ja-JP" sz="1400" dirty="0">
                  <a:solidFill>
                    <a:srgbClr val="000000"/>
                  </a:solidFill>
                  <a:latin typeface="Century" panose="02040604050505020304" pitchFamily="18" charset="0"/>
                  <a:ea typeface="ＭＳ 明朝" panose="02020609040205080304" pitchFamily="17" charset="-128"/>
                  <a:cs typeface="Times New Roman"/>
                </a:rPr>
                <a:t>a</a:t>
              </a:r>
              <a:r>
                <a:rPr lang="en-US" sz="1400" dirty="0">
                  <a:solidFill>
                    <a:srgbClr val="000000"/>
                  </a:solidFill>
                  <a:latin typeface="Century" panose="02040604050505020304" pitchFamily="18" charset="0"/>
                  <a:ea typeface="ＭＳ 明朝" panose="02020609040205080304" pitchFamily="17" charset="-128"/>
                  <a:cs typeface="Times New Roman"/>
                </a:rPr>
                <a:t>.</a:t>
              </a:r>
              <a:r>
                <a:rPr lang="en-US" sz="1400" dirty="0">
                  <a:solidFill>
                    <a:srgbClr val="000000"/>
                  </a:solidFill>
                  <a:latin typeface="ＭＳ 明朝" panose="02020609040205080304" pitchFamily="17" charset="-128"/>
                  <a:ea typeface="ＭＳ 明朝" panose="02020609040205080304" pitchFamily="17" charset="-128"/>
                  <a:cs typeface="ＭＳ Ｐゴシック"/>
                </a:rPr>
                <a:t> </a:t>
              </a:r>
              <a:r>
                <a:rPr lang="ja-JP" altLang="en-US" sz="1400" dirty="0">
                  <a:solidFill>
                    <a:srgbClr val="000000"/>
                  </a:solidFill>
                  <a:latin typeface="ＭＳ 明朝" panose="02020609040205080304" pitchFamily="17" charset="-128"/>
                  <a:ea typeface="ＭＳ 明朝" panose="02020609040205080304" pitchFamily="17" charset="-128"/>
                  <a:cs typeface="ＭＳ Ｐゴシック"/>
                </a:rPr>
                <a:t>動きや発言への抵抗感</a:t>
              </a:r>
              <a:endParaRPr lang="ja-JP" altLang="en-US" sz="1400" dirty="0">
                <a:latin typeface="ＭＳ 明朝" panose="02020609040205080304" pitchFamily="17" charset="-128"/>
                <a:ea typeface="ＭＳ 明朝" panose="02020609040205080304" pitchFamily="17" charset="-128"/>
                <a:cs typeface="ＭＳ Ｐゴシック"/>
              </a:endParaRPr>
            </a:p>
          </p:txBody>
        </p:sp>
        <p:sp>
          <p:nvSpPr>
            <p:cNvPr id="169" name="テキスト ボックス 43"/>
            <p:cNvSpPr txBox="1"/>
            <p:nvPr/>
          </p:nvSpPr>
          <p:spPr>
            <a:xfrm>
              <a:off x="17862111" y="42071264"/>
              <a:ext cx="1219135" cy="739830"/>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panose="02040604050505020304" pitchFamily="18" charset="0"/>
                  <a:ea typeface="ＭＳ 明朝" panose="02020609040205080304" pitchFamily="17" charset="-128"/>
                  <a:cs typeface="Times New Roman"/>
                </a:rPr>
                <a:t>29</a:t>
              </a:r>
              <a:r>
                <a:rPr lang="en-US" altLang="ja-JP" sz="1600" dirty="0">
                  <a:solidFill>
                    <a:srgbClr val="000000"/>
                  </a:solidFill>
                  <a:latin typeface="Century" panose="02040604050505020304" pitchFamily="18" charset="0"/>
                  <a:ea typeface="ＭＳ 明朝" panose="02020609040205080304" pitchFamily="17" charset="-128"/>
                  <a:cs typeface="Times New Roman"/>
                </a:rPr>
                <a:t>b</a:t>
              </a:r>
              <a:r>
                <a:rPr lang="en-US" sz="1600" dirty="0">
                  <a:solidFill>
                    <a:srgbClr val="000000"/>
                  </a:solidFill>
                  <a:latin typeface="Century" panose="02040604050505020304" pitchFamily="18" charset="0"/>
                  <a:ea typeface="ＭＳ 明朝" panose="02020609040205080304" pitchFamily="17" charset="-128"/>
                  <a:cs typeface="Times New Roman"/>
                </a:rPr>
                <a:t>.</a:t>
              </a:r>
              <a:r>
                <a:rPr lang="en-US" sz="1400" dirty="0">
                  <a:latin typeface="ＭＳ 明朝" panose="02020609040205080304" pitchFamily="17" charset="-128"/>
                  <a:ea typeface="ＭＳ 明朝" panose="02020609040205080304" pitchFamily="17" charset="-128"/>
                  <a:cs typeface="ＭＳ Ｐゴシック"/>
                </a:rPr>
                <a:t> </a:t>
              </a:r>
              <a:r>
                <a:rPr lang="ja-JP" altLang="en-US" sz="1400" dirty="0">
                  <a:latin typeface="ＭＳ 明朝" panose="02020609040205080304" pitchFamily="17" charset="-128"/>
                  <a:ea typeface="ＭＳ 明朝" panose="02020609040205080304" pitchFamily="17" charset="-128"/>
                  <a:cs typeface="ＭＳ Ｐゴシック"/>
                </a:rPr>
                <a:t>受動的に解決しようとする</a:t>
              </a:r>
            </a:p>
          </p:txBody>
        </p:sp>
        <p:sp>
          <p:nvSpPr>
            <p:cNvPr id="170" name="テキスト ボックス 37"/>
            <p:cNvSpPr txBox="1"/>
            <p:nvPr/>
          </p:nvSpPr>
          <p:spPr>
            <a:xfrm>
              <a:off x="17236319" y="41321570"/>
              <a:ext cx="2670707" cy="270942"/>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a:ea typeface="ＭＳ 明朝"/>
                  <a:cs typeface="Times New Roman"/>
                </a:rPr>
                <a:t>28. </a:t>
              </a:r>
              <a:r>
                <a:rPr lang="ja-JP" altLang="en-US" sz="1400" dirty="0">
                  <a:solidFill>
                    <a:srgbClr val="000000"/>
                  </a:solidFill>
                  <a:latin typeface="Century"/>
                  <a:ea typeface="ＭＳ 明朝"/>
                  <a:cs typeface="Times New Roman"/>
                </a:rPr>
                <a:t>グループの危機</a:t>
              </a:r>
              <a:endParaRPr lang="ja-JP" altLang="en-US" sz="1800" dirty="0">
                <a:latin typeface="ＭＳ Ｐゴシック"/>
                <a:cs typeface="ＭＳ Ｐゴシック"/>
              </a:endParaRPr>
            </a:p>
          </p:txBody>
        </p:sp>
        <p:sp>
          <p:nvSpPr>
            <p:cNvPr id="171" name="テキスト ボックス 40"/>
            <p:cNvSpPr txBox="1"/>
            <p:nvPr/>
          </p:nvSpPr>
          <p:spPr>
            <a:xfrm>
              <a:off x="16759525" y="42071264"/>
              <a:ext cx="1072786" cy="739830"/>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panose="02040604050505020304" pitchFamily="18" charset="0"/>
                  <a:ea typeface="ＭＳ 明朝" panose="02020609040205080304" pitchFamily="17" charset="-128"/>
                  <a:cs typeface="Times New Roman"/>
                </a:rPr>
                <a:t>29</a:t>
              </a:r>
              <a:r>
                <a:rPr lang="en-US" altLang="ja-JP" sz="1400" dirty="0">
                  <a:solidFill>
                    <a:srgbClr val="000000"/>
                  </a:solidFill>
                  <a:latin typeface="Century" panose="02040604050505020304" pitchFamily="18" charset="0"/>
                  <a:ea typeface="ＭＳ 明朝" panose="02020609040205080304" pitchFamily="17" charset="-128"/>
                  <a:cs typeface="Times New Roman"/>
                </a:rPr>
                <a:t>a</a:t>
              </a:r>
              <a:r>
                <a:rPr lang="en-US" sz="1200" dirty="0">
                  <a:solidFill>
                    <a:srgbClr val="000000"/>
                  </a:solidFill>
                  <a:latin typeface="ＭＳ 明朝" panose="02020609040205080304" pitchFamily="17" charset="-128"/>
                  <a:ea typeface="ＭＳ 明朝" panose="02020609040205080304" pitchFamily="17" charset="-128"/>
                  <a:cs typeface="Times New Roman"/>
                </a:rPr>
                <a:t>.</a:t>
              </a:r>
              <a:r>
                <a:rPr lang="en-US" sz="1400" dirty="0">
                  <a:solidFill>
                    <a:srgbClr val="000000"/>
                  </a:solidFill>
                  <a:latin typeface="ＭＳ 明朝" panose="02020609040205080304" pitchFamily="17" charset="-128"/>
                  <a:ea typeface="ＭＳ 明朝" panose="02020609040205080304" pitchFamily="17" charset="-128"/>
                  <a:cs typeface="ＭＳ Ｐゴシック"/>
                </a:rPr>
                <a:t> </a:t>
              </a:r>
              <a:r>
                <a:rPr lang="ja-JP" altLang="en-US" sz="1400" dirty="0">
                  <a:solidFill>
                    <a:srgbClr val="000000"/>
                  </a:solidFill>
                  <a:latin typeface="ＭＳ 明朝" panose="02020609040205080304" pitchFamily="17" charset="-128"/>
                  <a:ea typeface="ＭＳ 明朝" panose="02020609040205080304" pitchFamily="17" charset="-128"/>
                  <a:cs typeface="ＭＳ Ｐゴシック"/>
                </a:rPr>
                <a:t>能動的に解決しようとする</a:t>
              </a:r>
              <a:endParaRPr lang="ja-JP" altLang="en-US" sz="1400" dirty="0">
                <a:latin typeface="ＭＳ 明朝" panose="02020609040205080304" pitchFamily="17" charset="-128"/>
                <a:ea typeface="ＭＳ 明朝" panose="02020609040205080304" pitchFamily="17" charset="-128"/>
                <a:cs typeface="ＭＳ Ｐゴシック"/>
              </a:endParaRPr>
            </a:p>
          </p:txBody>
        </p:sp>
        <p:cxnSp>
          <p:nvCxnSpPr>
            <p:cNvPr id="172" name="直線矢印コネクタ 171"/>
            <p:cNvCxnSpPr/>
            <p:nvPr/>
          </p:nvCxnSpPr>
          <p:spPr>
            <a:xfrm flipH="1">
              <a:off x="17365451" y="41587909"/>
              <a:ext cx="1213837" cy="48335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3" name="直線矢印コネクタ 172"/>
            <p:cNvCxnSpPr/>
            <p:nvPr/>
          </p:nvCxnSpPr>
          <p:spPr>
            <a:xfrm flipH="1">
              <a:off x="18577301" y="40848079"/>
              <a:ext cx="1" cy="47349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4" name="テキスト ボックス 58"/>
            <p:cNvSpPr txBox="1"/>
            <p:nvPr/>
          </p:nvSpPr>
          <p:spPr>
            <a:xfrm>
              <a:off x="16789325" y="44547227"/>
              <a:ext cx="1142318" cy="581999"/>
            </a:xfrm>
            <a:prstGeom prst="rect">
              <a:avLst/>
            </a:prstGeom>
            <a:solidFill>
              <a:schemeClr val="accent2">
                <a:lumMod val="40000"/>
                <a:lumOff val="60000"/>
              </a:schemeClr>
            </a:solidFill>
          </p:spPr>
          <p:txBody>
            <a:bodyPr wrap="square" rtlCol="0">
              <a:noAutofit/>
            </a:bodyPr>
            <a:lstStyle/>
            <a:p>
              <a:pPr algn="ctr"/>
              <a:r>
                <a:rPr lang="ja-JP" altLang="en-US" sz="1400" dirty="0">
                  <a:latin typeface="ＭＳ 明朝" panose="02020609040205080304" pitchFamily="17" charset="-128"/>
                  <a:ea typeface="ＭＳ 明朝" panose="02020609040205080304" pitchFamily="17" charset="-128"/>
                  <a:cs typeface="ＭＳ Ｐゴシック"/>
                </a:rPr>
                <a:t>一個人としての自己への気づき</a:t>
              </a:r>
            </a:p>
          </p:txBody>
        </p:sp>
        <p:cxnSp>
          <p:nvCxnSpPr>
            <p:cNvPr id="175" name="直線矢印コネクタ 174"/>
            <p:cNvCxnSpPr/>
            <p:nvPr/>
          </p:nvCxnSpPr>
          <p:spPr>
            <a:xfrm>
              <a:off x="17365451" y="42811094"/>
              <a:ext cx="1248273" cy="2170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6" name="直線矢印コネクタ 175"/>
            <p:cNvCxnSpPr/>
            <p:nvPr/>
          </p:nvCxnSpPr>
          <p:spPr>
            <a:xfrm>
              <a:off x="20077215" y="42406653"/>
              <a:ext cx="0" cy="29395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7" name="直線矢印コネクタ 176"/>
            <p:cNvCxnSpPr/>
            <p:nvPr/>
          </p:nvCxnSpPr>
          <p:spPr>
            <a:xfrm flipH="1">
              <a:off x="18557435" y="42643399"/>
              <a:ext cx="1519118" cy="38405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8" name="テキスト ボックス 146"/>
            <p:cNvSpPr txBox="1"/>
            <p:nvPr/>
          </p:nvSpPr>
          <p:spPr>
            <a:xfrm>
              <a:off x="17295918" y="43748211"/>
              <a:ext cx="2670707" cy="552406"/>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31. </a:t>
              </a:r>
              <a:r>
                <a:rPr lang="ja-JP" altLang="en-US" sz="1200" dirty="0">
                  <a:solidFill>
                    <a:srgbClr val="000000"/>
                  </a:solidFill>
                  <a:latin typeface="Century"/>
                  <a:ea typeface="ＭＳ 明朝"/>
                  <a:cs typeface="Times New Roman"/>
                </a:rPr>
                <a:t>グループにおける自分の関係性の持ち方に気づく</a:t>
              </a:r>
              <a:endParaRPr lang="ja-JP" altLang="en-US" sz="1400" dirty="0">
                <a:latin typeface="ＭＳ Ｐゴシック"/>
                <a:cs typeface="ＭＳ Ｐゴシック"/>
              </a:endParaRPr>
            </a:p>
          </p:txBody>
        </p:sp>
        <p:sp>
          <p:nvSpPr>
            <p:cNvPr id="179" name="テキスト ボックス 148"/>
            <p:cNvSpPr txBox="1"/>
            <p:nvPr/>
          </p:nvSpPr>
          <p:spPr>
            <a:xfrm>
              <a:off x="16771345" y="46211243"/>
              <a:ext cx="1358630" cy="302968"/>
            </a:xfrm>
            <a:prstGeom prst="rect">
              <a:avLst/>
            </a:prstGeom>
            <a:solidFill>
              <a:schemeClr val="bg1"/>
            </a:solidFill>
            <a:ln>
              <a:solidFill>
                <a:schemeClr val="tx1"/>
              </a:solidFill>
            </a:ln>
          </p:spPr>
          <p:txBody>
            <a:bodyPr vert="horz" wrap="square" rtlCol="0" anchor="ctr" anchorCtr="0">
              <a:spAutoFit/>
            </a:bodyPr>
            <a:lstStyle/>
            <a:p>
              <a:pPr algn="ctr"/>
              <a:r>
                <a:rPr lang="en-US" sz="1400" dirty="0">
                  <a:solidFill>
                    <a:srgbClr val="000000"/>
                  </a:solidFill>
                  <a:latin typeface="Century"/>
                  <a:ea typeface="ＭＳ 明朝"/>
                  <a:cs typeface="Times New Roman"/>
                </a:rPr>
                <a:t>33</a:t>
              </a:r>
              <a:r>
                <a:rPr lang="ja-JP" altLang="en-US" sz="1400" dirty="0">
                  <a:solidFill>
                    <a:srgbClr val="000000"/>
                  </a:solidFill>
                  <a:latin typeface="Century"/>
                  <a:ea typeface="ＭＳ 明朝"/>
                  <a:cs typeface="Times New Roman"/>
                </a:rPr>
                <a:t>外傷後成長</a:t>
              </a:r>
              <a:endParaRPr lang="ja-JP" altLang="en-US" sz="1800" dirty="0">
                <a:latin typeface="ＭＳ Ｐゴシック"/>
                <a:cs typeface="ＭＳ Ｐゴシック"/>
              </a:endParaRPr>
            </a:p>
          </p:txBody>
        </p:sp>
        <p:cxnSp>
          <p:nvCxnSpPr>
            <p:cNvPr id="180" name="直線矢印コネクタ 179"/>
            <p:cNvCxnSpPr/>
            <p:nvPr/>
          </p:nvCxnSpPr>
          <p:spPr>
            <a:xfrm>
              <a:off x="18597168" y="43294449"/>
              <a:ext cx="0" cy="45376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1" name="テキスト ボックス 46"/>
            <p:cNvSpPr txBox="1"/>
            <p:nvPr/>
          </p:nvSpPr>
          <p:spPr>
            <a:xfrm>
              <a:off x="17996256" y="45346243"/>
              <a:ext cx="1067774" cy="621457"/>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panose="02040604050505020304" pitchFamily="18" charset="0"/>
                  <a:ea typeface="ＭＳ 明朝" panose="02020609040205080304" pitchFamily="17" charset="-128"/>
                  <a:cs typeface="Times New Roman"/>
                </a:rPr>
                <a:t>32</a:t>
              </a:r>
              <a:r>
                <a:rPr lang="en-US" altLang="ja-JP" sz="1600" dirty="0">
                  <a:solidFill>
                    <a:srgbClr val="000000"/>
                  </a:solidFill>
                  <a:latin typeface="Century" panose="02040604050505020304" pitchFamily="18" charset="0"/>
                  <a:ea typeface="ＭＳ 明朝" panose="02020609040205080304" pitchFamily="17" charset="-128"/>
                  <a:cs typeface="Times New Roman"/>
                </a:rPr>
                <a:t>b</a:t>
              </a:r>
              <a:r>
                <a:rPr lang="en-US" sz="1600" dirty="0">
                  <a:solidFill>
                    <a:srgbClr val="000000"/>
                  </a:solidFill>
                  <a:latin typeface="Century" panose="02040604050505020304" pitchFamily="18" charset="0"/>
                  <a:ea typeface="ＭＳ 明朝" panose="02020609040205080304" pitchFamily="17" charset="-128"/>
                  <a:cs typeface="Times New Roman"/>
                </a:rPr>
                <a:t>.</a:t>
              </a:r>
              <a:r>
                <a:rPr lang="en-US" sz="2100" dirty="0">
                  <a:solidFill>
                    <a:srgbClr val="000000"/>
                  </a:solidFill>
                  <a:latin typeface="Century" panose="02040604050505020304" pitchFamily="18" charset="0"/>
                  <a:ea typeface="ＭＳ 明朝" panose="02020609040205080304" pitchFamily="17" charset="-128"/>
                  <a:cs typeface="ＭＳ Ｐゴシック"/>
                </a:rPr>
                <a:t> </a:t>
              </a:r>
              <a:r>
                <a:rPr lang="ja-JP" altLang="en-US" sz="1400" dirty="0">
                  <a:solidFill>
                    <a:srgbClr val="000000"/>
                  </a:solidFill>
                  <a:latin typeface="ＭＳ 明朝" panose="02020609040205080304" pitchFamily="17" charset="-128"/>
                  <a:ea typeface="ＭＳ 明朝" panose="02020609040205080304" pitchFamily="17" charset="-128"/>
                  <a:cs typeface="ＭＳ Ｐゴシック"/>
                </a:rPr>
                <a:t>自己理解の深まり</a:t>
              </a:r>
              <a:endParaRPr lang="ja-JP" altLang="en-US" sz="1400" dirty="0">
                <a:latin typeface="ＭＳ 明朝" panose="02020609040205080304" pitchFamily="17" charset="-128"/>
                <a:ea typeface="ＭＳ 明朝" panose="02020609040205080304" pitchFamily="17" charset="-128"/>
                <a:cs typeface="ＭＳ Ｐゴシック"/>
              </a:endParaRPr>
            </a:p>
          </p:txBody>
        </p:sp>
        <p:cxnSp>
          <p:nvCxnSpPr>
            <p:cNvPr id="182" name="直線矢印コネクタ 181"/>
            <p:cNvCxnSpPr/>
            <p:nvPr/>
          </p:nvCxnSpPr>
          <p:spPr>
            <a:xfrm>
              <a:off x="18597168" y="44300617"/>
              <a:ext cx="0" cy="10456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3" name="テキスト ボックス 164"/>
            <p:cNvSpPr txBox="1"/>
            <p:nvPr/>
          </p:nvSpPr>
          <p:spPr>
            <a:xfrm>
              <a:off x="16789325" y="46865360"/>
              <a:ext cx="1261517" cy="515045"/>
            </a:xfrm>
            <a:prstGeom prst="rect">
              <a:avLst/>
            </a:prstGeom>
            <a:solidFill>
              <a:schemeClr val="accent2">
                <a:lumMod val="40000"/>
                <a:lumOff val="60000"/>
              </a:schemeClr>
            </a:solidFill>
          </p:spPr>
          <p:txBody>
            <a:bodyPr wrap="square" rtlCol="0">
              <a:spAutoFit/>
            </a:bodyPr>
            <a:lstStyle/>
            <a:p>
              <a:pPr algn="ctr"/>
              <a:r>
                <a:rPr lang="ja-JP" altLang="en-US" sz="1400" dirty="0">
                  <a:latin typeface="ＭＳ 明朝" panose="02020609040205080304" pitchFamily="17" charset="-128"/>
                  <a:ea typeface="ＭＳ 明朝" panose="02020609040205080304" pitchFamily="17" charset="-128"/>
                  <a:cs typeface="ＭＳ Ｐゴシック"/>
                </a:rPr>
                <a:t>専門家としての自己への気づき</a:t>
              </a:r>
            </a:p>
          </p:txBody>
        </p:sp>
        <p:sp>
          <p:nvSpPr>
            <p:cNvPr id="184" name="テキスト ボックス 166"/>
            <p:cNvSpPr txBox="1"/>
            <p:nvPr/>
          </p:nvSpPr>
          <p:spPr>
            <a:xfrm>
              <a:off x="17256185" y="47457224"/>
              <a:ext cx="1440314" cy="631321"/>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a:ea typeface="ＭＳ 明朝"/>
                  <a:cs typeface="Times New Roman"/>
                </a:rPr>
                <a:t>34</a:t>
              </a:r>
              <a:r>
                <a:rPr lang="en-US" altLang="ja-JP" sz="1400" dirty="0">
                  <a:solidFill>
                    <a:srgbClr val="000000"/>
                  </a:solidFill>
                  <a:latin typeface="Century"/>
                  <a:ea typeface="ＭＳ 明朝"/>
                  <a:cs typeface="Times New Roman"/>
                </a:rPr>
                <a:t>a</a:t>
              </a:r>
              <a:r>
                <a:rPr lang="ja-JP" altLang="en-US" sz="1400" dirty="0">
                  <a:solidFill>
                    <a:srgbClr val="000000"/>
                  </a:solidFill>
                  <a:latin typeface="Century"/>
                  <a:ea typeface="ＭＳ 明朝"/>
                  <a:cs typeface="Times New Roman"/>
                </a:rPr>
                <a:t>専門家としての全般的な学びを得る</a:t>
              </a:r>
              <a:endParaRPr lang="ja-JP" altLang="en-US" sz="1800" dirty="0">
                <a:latin typeface="ＭＳ Ｐゴシック"/>
                <a:cs typeface="ＭＳ Ｐゴシック"/>
              </a:endParaRPr>
            </a:p>
          </p:txBody>
        </p:sp>
        <p:cxnSp>
          <p:nvCxnSpPr>
            <p:cNvPr id="185" name="直線矢印コネクタ 184"/>
            <p:cNvCxnSpPr/>
            <p:nvPr/>
          </p:nvCxnSpPr>
          <p:spPr>
            <a:xfrm flipH="1">
              <a:off x="17752845" y="44300617"/>
              <a:ext cx="843660" cy="10456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6" name="直線矢印コネクタ 185"/>
            <p:cNvCxnSpPr/>
            <p:nvPr/>
          </p:nvCxnSpPr>
          <p:spPr>
            <a:xfrm>
              <a:off x="17283369" y="45967700"/>
              <a:ext cx="0" cy="2565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7" name="テキスト ボックス 191"/>
            <p:cNvSpPr txBox="1"/>
            <p:nvPr/>
          </p:nvSpPr>
          <p:spPr>
            <a:xfrm>
              <a:off x="18788158" y="47467088"/>
              <a:ext cx="1224433" cy="631321"/>
            </a:xfrm>
            <a:prstGeom prst="rect">
              <a:avLst/>
            </a:prstGeom>
            <a:solidFill>
              <a:schemeClr val="bg1"/>
            </a:solidFill>
            <a:ln>
              <a:solidFill>
                <a:schemeClr val="tx1"/>
              </a:solidFill>
              <a:prstDash val="solid"/>
            </a:ln>
          </p:spPr>
          <p:txBody>
            <a:bodyPr vert="horz" wrap="square" rtlCol="0" anchor="ctr" anchorCtr="0">
              <a:noAutofit/>
            </a:bodyPr>
            <a:lstStyle/>
            <a:p>
              <a:pPr algn="ctr"/>
              <a:r>
                <a:rPr lang="en-US" sz="1400" dirty="0">
                  <a:solidFill>
                    <a:srgbClr val="000000"/>
                  </a:solidFill>
                  <a:latin typeface="Century"/>
                  <a:ea typeface="ＭＳ 明朝"/>
                  <a:cs typeface="Times New Roman"/>
                </a:rPr>
                <a:t>34</a:t>
              </a:r>
              <a:r>
                <a:rPr lang="en-US" altLang="ja-JP" sz="1400" dirty="0">
                  <a:solidFill>
                    <a:srgbClr val="000000"/>
                  </a:solidFill>
                  <a:latin typeface="Century"/>
                  <a:ea typeface="ＭＳ 明朝"/>
                  <a:cs typeface="Times New Roman"/>
                </a:rPr>
                <a:t>b</a:t>
              </a:r>
              <a:r>
                <a:rPr lang="en-US" sz="1400" dirty="0">
                  <a:solidFill>
                    <a:srgbClr val="000000"/>
                  </a:solidFill>
                  <a:latin typeface="Century"/>
                  <a:ea typeface="ＭＳ 明朝"/>
                  <a:cs typeface="Times New Roman"/>
                </a:rPr>
                <a:t>. </a:t>
              </a:r>
              <a:r>
                <a:rPr lang="ja-JP" altLang="en-US" sz="1400" dirty="0">
                  <a:solidFill>
                    <a:srgbClr val="000000"/>
                  </a:solidFill>
                  <a:latin typeface="Century"/>
                  <a:ea typeface="ＭＳ 明朝"/>
                  <a:cs typeface="Times New Roman"/>
                </a:rPr>
                <a:t>専門家としての学びを得ない</a:t>
              </a:r>
              <a:endParaRPr lang="ja-JP" altLang="en-US" sz="1800" dirty="0">
                <a:latin typeface="ＭＳ Ｐゴシック"/>
                <a:cs typeface="ＭＳ Ｐゴシック"/>
              </a:endParaRPr>
            </a:p>
          </p:txBody>
        </p:sp>
        <p:cxnSp>
          <p:nvCxnSpPr>
            <p:cNvPr id="188" name="直線矢印コネクタ 187"/>
            <p:cNvCxnSpPr/>
            <p:nvPr/>
          </p:nvCxnSpPr>
          <p:spPr>
            <a:xfrm>
              <a:off x="17752845" y="46520106"/>
              <a:ext cx="1658845" cy="934487"/>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189" name="直線矢印コネクタ 188"/>
            <p:cNvCxnSpPr/>
            <p:nvPr/>
          </p:nvCxnSpPr>
          <p:spPr>
            <a:xfrm>
              <a:off x="18617034" y="45918378"/>
              <a:ext cx="794656" cy="1534242"/>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190" name="直線矢印コネクタ 189"/>
            <p:cNvCxnSpPr/>
            <p:nvPr/>
          </p:nvCxnSpPr>
          <p:spPr>
            <a:xfrm>
              <a:off x="19411690" y="45918378"/>
              <a:ext cx="1324" cy="15487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1" name="直線矢印コネクタ 190"/>
            <p:cNvCxnSpPr/>
            <p:nvPr/>
          </p:nvCxnSpPr>
          <p:spPr>
            <a:xfrm>
              <a:off x="18617034" y="45918378"/>
              <a:ext cx="0" cy="15342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2" name="右矢印 191"/>
            <p:cNvSpPr/>
            <p:nvPr/>
          </p:nvSpPr>
          <p:spPr>
            <a:xfrm>
              <a:off x="15021215" y="43028110"/>
              <a:ext cx="1678049" cy="982494"/>
            </a:xfrm>
            <a:prstGeom prst="rightArrow">
              <a:avLst>
                <a:gd name="adj1" fmla="val 62048"/>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rgbClr val="000000"/>
                  </a:solidFill>
                  <a:ea typeface="ＭＳ 明朝"/>
                  <a:cs typeface="ＭＳ Ｐゴシック"/>
                </a:rPr>
                <a:t>ファシリテーターのサポート：</a:t>
              </a:r>
              <a:r>
                <a:rPr lang="en-US" sz="1400" dirty="0">
                  <a:solidFill>
                    <a:srgbClr val="000000"/>
                  </a:solidFill>
                  <a:latin typeface="Century" panose="02040604050505020304" pitchFamily="18" charset="0"/>
                  <a:cs typeface="ＭＳ Ｐゴシック"/>
                </a:rPr>
                <a:t>secure-base</a:t>
              </a:r>
              <a:endParaRPr lang="ja-JP" altLang="en-US" sz="1400" dirty="0">
                <a:latin typeface="Century" panose="02040604050505020304" pitchFamily="18" charset="0"/>
                <a:cs typeface="ＭＳ Ｐゴシック"/>
              </a:endParaRPr>
            </a:p>
          </p:txBody>
        </p:sp>
        <p:sp>
          <p:nvSpPr>
            <p:cNvPr id="193" name="右矢印 192"/>
            <p:cNvSpPr/>
            <p:nvPr/>
          </p:nvSpPr>
          <p:spPr>
            <a:xfrm>
              <a:off x="14991415" y="45109498"/>
              <a:ext cx="1697916" cy="982494"/>
            </a:xfrm>
            <a:prstGeom prst="rightArrow">
              <a:avLst>
                <a:gd name="adj1" fmla="val 58032"/>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ysClr val="windowText" lastClr="000000"/>
                  </a:solidFill>
                  <a:latin typeface="ＭＳ 明朝" panose="02020609040205080304" pitchFamily="17" charset="-128"/>
                  <a:ea typeface="ＭＳ 明朝" panose="02020609040205080304" pitchFamily="17" charset="-128"/>
                  <a:cs typeface="ＭＳ Ｐゴシック"/>
                </a:rPr>
                <a:t>準備性</a:t>
              </a:r>
            </a:p>
          </p:txBody>
        </p:sp>
        <p:sp>
          <p:nvSpPr>
            <p:cNvPr id="194" name="右矢印 193"/>
            <p:cNvSpPr/>
            <p:nvPr/>
          </p:nvSpPr>
          <p:spPr>
            <a:xfrm>
              <a:off x="15021215" y="40709977"/>
              <a:ext cx="1697916" cy="982494"/>
            </a:xfrm>
            <a:prstGeom prst="rightArrow">
              <a:avLst>
                <a:gd name="adj1" fmla="val 66064"/>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chemeClr val="tx1"/>
                  </a:solidFill>
                  <a:latin typeface="ＭＳ 明朝" panose="02020609040205080304" pitchFamily="17" charset="-128"/>
                  <a:ea typeface="ＭＳ 明朝" panose="02020609040205080304" pitchFamily="17" charset="-128"/>
                  <a:cs typeface="ＭＳ Ｐゴシック"/>
                </a:rPr>
                <a:t>表現セラピーによる刺激</a:t>
              </a:r>
            </a:p>
          </p:txBody>
        </p:sp>
        <p:sp>
          <p:nvSpPr>
            <p:cNvPr id="195" name="左矢印 194"/>
            <p:cNvSpPr/>
            <p:nvPr/>
          </p:nvSpPr>
          <p:spPr>
            <a:xfrm>
              <a:off x="20712940" y="41824654"/>
              <a:ext cx="1697916" cy="986440"/>
            </a:xfrm>
            <a:prstGeom prst="leftArrow">
              <a:avLst>
                <a:gd name="adj1" fmla="val 57273"/>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ysClr val="windowText" lastClr="000000"/>
                  </a:solidFill>
                  <a:latin typeface="ＭＳ 明朝" panose="02020609040205080304" pitchFamily="17" charset="-128"/>
                  <a:ea typeface="ＭＳ 明朝" panose="02020609040205080304" pitchFamily="17" charset="-128"/>
                  <a:cs typeface="ＭＳ Ｐゴシック"/>
                </a:rPr>
                <a:t>心理的防衛</a:t>
              </a:r>
            </a:p>
          </p:txBody>
        </p:sp>
        <p:sp>
          <p:nvSpPr>
            <p:cNvPr id="196" name="左矢印 195"/>
            <p:cNvSpPr/>
            <p:nvPr/>
          </p:nvSpPr>
          <p:spPr>
            <a:xfrm>
              <a:off x="20712940" y="40838215"/>
              <a:ext cx="1697916" cy="986440"/>
            </a:xfrm>
            <a:prstGeom prst="leftArrow">
              <a:avLst>
                <a:gd name="adj1" fmla="val 57273"/>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chemeClr val="tx1"/>
                  </a:solidFill>
                  <a:latin typeface="ＭＳ 明朝" panose="02020609040205080304" pitchFamily="17" charset="-128"/>
                  <a:ea typeface="ＭＳ 明朝" panose="02020609040205080304" pitchFamily="17" charset="-128"/>
                  <a:cs typeface="ＭＳ Ｐゴシック"/>
                </a:rPr>
                <a:t>新メンバーによる刺激</a:t>
              </a:r>
            </a:p>
          </p:txBody>
        </p:sp>
        <p:sp>
          <p:nvSpPr>
            <p:cNvPr id="197" name="テキスト ボックス 6"/>
            <p:cNvSpPr txBox="1"/>
            <p:nvPr/>
          </p:nvSpPr>
          <p:spPr>
            <a:xfrm>
              <a:off x="18487903" y="39650480"/>
              <a:ext cx="1817776" cy="515045"/>
            </a:xfrm>
            <a:prstGeom prst="rect">
              <a:avLst/>
            </a:prstGeom>
            <a:solidFill>
              <a:schemeClr val="bg1"/>
            </a:solidFill>
            <a:ln>
              <a:solidFill>
                <a:schemeClr val="tx1"/>
              </a:solidFill>
            </a:ln>
          </p:spPr>
          <p:txBody>
            <a:bodyPr vert="horz" wrap="square" rtlCol="0" anchor="ctr" anchorCtr="0">
              <a:spAutoFit/>
            </a:bodyPr>
            <a:lstStyle/>
            <a:p>
              <a:pPr algn="ctr"/>
              <a:r>
                <a:rPr lang="en-US" sz="1400" dirty="0">
                  <a:solidFill>
                    <a:srgbClr val="000000"/>
                  </a:solidFill>
                  <a:latin typeface="Century"/>
                  <a:ea typeface="ＭＳ 明朝"/>
                  <a:cs typeface="Times New Roman"/>
                </a:rPr>
                <a:t>26</a:t>
              </a:r>
              <a:r>
                <a:rPr lang="en-US" altLang="ja-JP" sz="1400" dirty="0">
                  <a:solidFill>
                    <a:srgbClr val="000000"/>
                  </a:solidFill>
                  <a:latin typeface="Century"/>
                  <a:ea typeface="ＭＳ 明朝"/>
                  <a:cs typeface="Times New Roman"/>
                </a:rPr>
                <a:t>b</a:t>
              </a:r>
              <a:r>
                <a:rPr lang="en-US" sz="1400" dirty="0">
                  <a:solidFill>
                    <a:srgbClr val="000000"/>
                  </a:solidFill>
                  <a:latin typeface="Century"/>
                  <a:ea typeface="ＭＳ 明朝"/>
                  <a:cs typeface="Times New Roman"/>
                </a:rPr>
                <a:t>.</a:t>
              </a:r>
              <a:r>
                <a:rPr lang="ja-JP" altLang="en-US" sz="1400" dirty="0">
                  <a:solidFill>
                    <a:srgbClr val="000000"/>
                  </a:solidFill>
                  <a:latin typeface="Century"/>
                  <a:ea typeface="ＭＳ 明朝"/>
                  <a:cs typeface="Times New Roman"/>
                </a:rPr>
                <a:t>動きや発言への抵抗感がない</a:t>
              </a:r>
              <a:endParaRPr lang="ja-JP" altLang="en-US" sz="1800" dirty="0">
                <a:latin typeface="ＭＳ Ｐゴシック"/>
                <a:cs typeface="ＭＳ Ｐゴシック"/>
              </a:endParaRPr>
            </a:p>
          </p:txBody>
        </p:sp>
        <p:sp>
          <p:nvSpPr>
            <p:cNvPr id="198" name="テキスト ボックス 42"/>
            <p:cNvSpPr txBox="1"/>
            <p:nvPr/>
          </p:nvSpPr>
          <p:spPr>
            <a:xfrm>
              <a:off x="19113693" y="42061400"/>
              <a:ext cx="1312691" cy="749694"/>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panose="02040604050505020304" pitchFamily="18" charset="0"/>
                  <a:ea typeface="ＭＳ 明朝" panose="02020609040205080304" pitchFamily="17" charset="-128"/>
                  <a:cs typeface="Times New Roman"/>
                </a:rPr>
                <a:t>29</a:t>
              </a:r>
              <a:r>
                <a:rPr lang="en-US" altLang="ja-JP" sz="1600" dirty="0">
                  <a:solidFill>
                    <a:srgbClr val="000000"/>
                  </a:solidFill>
                  <a:latin typeface="Century" panose="02040604050505020304" pitchFamily="18" charset="0"/>
                  <a:ea typeface="ＭＳ 明朝" panose="02020609040205080304" pitchFamily="17" charset="-128"/>
                  <a:cs typeface="Times New Roman"/>
                </a:rPr>
                <a:t>c</a:t>
              </a:r>
              <a:r>
                <a:rPr lang="en-US" sz="1600" dirty="0">
                  <a:solidFill>
                    <a:srgbClr val="000000"/>
                  </a:solidFill>
                  <a:latin typeface="Century" panose="02040604050505020304" pitchFamily="18" charset="0"/>
                  <a:ea typeface="ＭＳ 明朝" panose="02020609040205080304" pitchFamily="17" charset="-128"/>
                  <a:cs typeface="Times New Roman"/>
                </a:rPr>
                <a:t>.</a:t>
              </a:r>
              <a:r>
                <a:rPr lang="en-US" sz="2100" dirty="0">
                  <a:solidFill>
                    <a:srgbClr val="000000"/>
                  </a:solidFill>
                  <a:latin typeface="Century" panose="02040604050505020304" pitchFamily="18" charset="0"/>
                  <a:ea typeface="ＭＳ 明朝" panose="02020609040205080304" pitchFamily="17" charset="-128"/>
                  <a:cs typeface="ＭＳ Ｐゴシック"/>
                </a:rPr>
                <a:t> </a:t>
              </a:r>
              <a:r>
                <a:rPr lang="ja-JP" altLang="en-US" sz="1400" dirty="0">
                  <a:solidFill>
                    <a:srgbClr val="000000"/>
                  </a:solidFill>
                  <a:latin typeface="ＭＳ 明朝" panose="02020609040205080304" pitchFamily="17" charset="-128"/>
                  <a:ea typeface="ＭＳ 明朝" panose="02020609040205080304" pitchFamily="17" charset="-128"/>
                  <a:cs typeface="ＭＳ Ｐゴシック"/>
                </a:rPr>
                <a:t>圧倒される</a:t>
              </a:r>
              <a:endParaRPr lang="ja-JP" altLang="en-US" sz="1400" dirty="0">
                <a:latin typeface="ＭＳ 明朝" panose="02020609040205080304" pitchFamily="17" charset="-128"/>
                <a:ea typeface="ＭＳ 明朝" panose="02020609040205080304" pitchFamily="17" charset="-128"/>
                <a:cs typeface="ＭＳ Ｐゴシック"/>
              </a:endParaRPr>
            </a:p>
          </p:txBody>
        </p:sp>
        <p:sp>
          <p:nvSpPr>
            <p:cNvPr id="199" name="テキスト ボックス 140"/>
            <p:cNvSpPr txBox="1"/>
            <p:nvPr/>
          </p:nvSpPr>
          <p:spPr>
            <a:xfrm>
              <a:off x="17295918" y="43028110"/>
              <a:ext cx="2670707" cy="463627"/>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30. </a:t>
              </a:r>
              <a:r>
                <a:rPr lang="ja-JP" altLang="en-US" sz="1200" dirty="0">
                  <a:solidFill>
                    <a:srgbClr val="000000"/>
                  </a:solidFill>
                  <a:latin typeface="Century"/>
                  <a:ea typeface="ＭＳ 明朝"/>
                  <a:cs typeface="Times New Roman"/>
                </a:rPr>
                <a:t>シェアリングによる危機の解決</a:t>
              </a:r>
              <a:endParaRPr lang="ja-JP" altLang="en-US" sz="1400" dirty="0">
                <a:latin typeface="ＭＳ Ｐゴシック"/>
                <a:cs typeface="ＭＳ Ｐゴシック"/>
              </a:endParaRPr>
            </a:p>
          </p:txBody>
        </p:sp>
        <p:sp>
          <p:nvSpPr>
            <p:cNvPr id="200" name="テキスト ボックス 45"/>
            <p:cNvSpPr txBox="1"/>
            <p:nvPr/>
          </p:nvSpPr>
          <p:spPr>
            <a:xfrm>
              <a:off x="19188406" y="45346243"/>
              <a:ext cx="1136624" cy="621458"/>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a:ea typeface="ＭＳ 明朝"/>
                  <a:cs typeface="Times New Roman"/>
                </a:rPr>
                <a:t>32</a:t>
              </a:r>
              <a:r>
                <a:rPr lang="en-US" altLang="ja-JP" sz="1400" dirty="0">
                  <a:solidFill>
                    <a:srgbClr val="000000"/>
                  </a:solidFill>
                  <a:latin typeface="Century"/>
                  <a:ea typeface="ＭＳ 明朝"/>
                  <a:cs typeface="Times New Roman"/>
                </a:rPr>
                <a:t>c</a:t>
              </a:r>
              <a:r>
                <a:rPr lang="en-US" sz="1400" dirty="0">
                  <a:solidFill>
                    <a:srgbClr val="000000"/>
                  </a:solidFill>
                  <a:latin typeface="Century"/>
                  <a:ea typeface="ＭＳ 明朝"/>
                  <a:cs typeface="Times New Roman"/>
                </a:rPr>
                <a:t>. </a:t>
              </a:r>
              <a:r>
                <a:rPr lang="ja-JP" altLang="en-US" sz="1400" dirty="0">
                  <a:solidFill>
                    <a:srgbClr val="000000"/>
                  </a:solidFill>
                  <a:latin typeface="Century"/>
                  <a:ea typeface="ＭＳ 明朝"/>
                  <a:cs typeface="Times New Roman"/>
                </a:rPr>
                <a:t>受け止めがたい自分との出会い</a:t>
              </a:r>
              <a:endParaRPr lang="ja-JP" altLang="en-US" sz="2100" dirty="0">
                <a:latin typeface="ＭＳ Ｐゴシック"/>
                <a:cs typeface="ＭＳ Ｐゴシック"/>
              </a:endParaRPr>
            </a:p>
          </p:txBody>
        </p:sp>
        <p:sp>
          <p:nvSpPr>
            <p:cNvPr id="201" name="左矢印 200"/>
            <p:cNvSpPr/>
            <p:nvPr/>
          </p:nvSpPr>
          <p:spPr>
            <a:xfrm>
              <a:off x="20693074" y="39693945"/>
              <a:ext cx="1697916" cy="986440"/>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dirty="0">
                  <a:latin typeface="ＭＳ 明朝" panose="02020609040205080304" pitchFamily="17" charset="-128"/>
                  <a:ea typeface="ＭＳ 明朝" panose="02020609040205080304" pitchFamily="17" charset="-128"/>
                  <a:cs typeface="ＭＳ Ｐゴシック"/>
                </a:rPr>
                <a:t>芸術への固定観念</a:t>
              </a:r>
              <a:r>
                <a:rPr lang="en-US" sz="1400" dirty="0">
                  <a:latin typeface="ＭＳ 明朝" panose="02020609040205080304" pitchFamily="17" charset="-128"/>
                  <a:ea typeface="ＭＳ 明朝" panose="02020609040205080304" pitchFamily="17" charset="-128"/>
                  <a:cs typeface="ＭＳ Ｐゴシック"/>
                </a:rPr>
                <a:t> </a:t>
              </a:r>
              <a:endParaRPr lang="ja-JP" altLang="en-US" sz="1400" dirty="0">
                <a:latin typeface="ＭＳ 明朝" panose="02020609040205080304" pitchFamily="17" charset="-128"/>
                <a:ea typeface="ＭＳ 明朝" panose="02020609040205080304" pitchFamily="17" charset="-128"/>
                <a:cs typeface="ＭＳ Ｐゴシック"/>
              </a:endParaRPr>
            </a:p>
          </p:txBody>
        </p:sp>
        <p:sp>
          <p:nvSpPr>
            <p:cNvPr id="202" name="角丸四角形 201"/>
            <p:cNvSpPr/>
            <p:nvPr/>
          </p:nvSpPr>
          <p:spPr>
            <a:xfrm>
              <a:off x="21239400" y="39319098"/>
              <a:ext cx="1331049" cy="503084"/>
            </a:xfrm>
            <a:prstGeom prst="roundRect">
              <a:avLst/>
            </a:prstGeom>
            <a:solidFill>
              <a:schemeClr val="bg1"/>
            </a:solidFill>
            <a:ln w="12700">
              <a:solidFill>
                <a:schemeClr val="tx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latin typeface="ＭＳ 明朝" panose="02020609040205080304" pitchFamily="17" charset="-128"/>
                  <a:ea typeface="ＭＳ 明朝" panose="02020609040205080304" pitchFamily="17" charset="-128"/>
                  <a:cs typeface="ＭＳ Ｐゴシック"/>
                </a:rPr>
                <a:t>学校教育の影響</a:t>
              </a:r>
            </a:p>
          </p:txBody>
        </p:sp>
        <p:sp>
          <p:nvSpPr>
            <p:cNvPr id="203" name="下矢印 202"/>
            <p:cNvSpPr/>
            <p:nvPr/>
          </p:nvSpPr>
          <p:spPr>
            <a:xfrm rot="2571063">
              <a:off x="21755926" y="39733402"/>
              <a:ext cx="238397" cy="336047"/>
            </a:xfrm>
            <a:prstGeom prst="down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4" name="左矢印 203"/>
            <p:cNvSpPr/>
            <p:nvPr/>
          </p:nvSpPr>
          <p:spPr>
            <a:xfrm>
              <a:off x="20693074" y="38441167"/>
              <a:ext cx="1697916" cy="986440"/>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dirty="0">
                  <a:latin typeface="ＭＳ 明朝" panose="02020609040205080304" pitchFamily="17" charset="-128"/>
                  <a:ea typeface="ＭＳ 明朝" panose="02020609040205080304" pitchFamily="17" charset="-128"/>
                  <a:cs typeface="ＭＳ Ｐゴシック"/>
                </a:rPr>
                <a:t>評価懸念</a:t>
              </a:r>
            </a:p>
          </p:txBody>
        </p:sp>
        <p:sp>
          <p:nvSpPr>
            <p:cNvPr id="205" name="下矢印 204"/>
            <p:cNvSpPr/>
            <p:nvPr/>
          </p:nvSpPr>
          <p:spPr>
            <a:xfrm rot="7512329">
              <a:off x="21726943" y="39051546"/>
              <a:ext cx="234115" cy="350311"/>
            </a:xfrm>
            <a:prstGeom prst="down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7" name="テキスト ボックス 47"/>
            <p:cNvSpPr txBox="1"/>
            <p:nvPr/>
          </p:nvSpPr>
          <p:spPr>
            <a:xfrm>
              <a:off x="16799258" y="45346243"/>
              <a:ext cx="1062853" cy="621457"/>
            </a:xfrm>
            <a:prstGeom prst="rect">
              <a:avLst/>
            </a:prstGeom>
            <a:solidFill>
              <a:schemeClr val="bg1"/>
            </a:solidFill>
            <a:ln>
              <a:solidFill>
                <a:schemeClr val="tx1"/>
              </a:solidFill>
            </a:ln>
          </p:spPr>
          <p:txBody>
            <a:bodyPr vert="horz" wrap="square" rtlCol="0" anchor="ctr" anchorCtr="0">
              <a:noAutofit/>
            </a:bodyPr>
            <a:lstStyle/>
            <a:p>
              <a:pPr algn="ctr"/>
              <a:r>
                <a:rPr lang="en-US" sz="1400" dirty="0">
                  <a:solidFill>
                    <a:srgbClr val="000000"/>
                  </a:solidFill>
                  <a:latin typeface="Century" panose="02040604050505020304" pitchFamily="18" charset="0"/>
                  <a:ea typeface="ＭＳ 明朝" panose="02020609040205080304" pitchFamily="17" charset="-128"/>
                  <a:cs typeface="Times New Roman"/>
                </a:rPr>
                <a:t>32</a:t>
              </a:r>
              <a:r>
                <a:rPr lang="en-US" altLang="ja-JP" sz="1400" dirty="0">
                  <a:solidFill>
                    <a:srgbClr val="000000"/>
                  </a:solidFill>
                  <a:latin typeface="Century" panose="02040604050505020304" pitchFamily="18" charset="0"/>
                  <a:ea typeface="ＭＳ 明朝" panose="02020609040205080304" pitchFamily="17" charset="-128"/>
                  <a:cs typeface="Times New Roman"/>
                </a:rPr>
                <a:t>a</a:t>
              </a:r>
              <a:r>
                <a:rPr lang="en-US" sz="1600" dirty="0">
                  <a:solidFill>
                    <a:srgbClr val="000000"/>
                  </a:solidFill>
                  <a:latin typeface="Century" panose="02040604050505020304" pitchFamily="18" charset="0"/>
                  <a:ea typeface="ＭＳ 明朝" panose="02020609040205080304" pitchFamily="17" charset="-128"/>
                  <a:cs typeface="Times New Roman"/>
                </a:rPr>
                <a:t>.</a:t>
              </a:r>
              <a:r>
                <a:rPr lang="en-US" sz="1400" dirty="0">
                  <a:latin typeface="ＭＳ 明朝" panose="02020609040205080304" pitchFamily="17" charset="-128"/>
                  <a:ea typeface="ＭＳ 明朝" panose="02020609040205080304" pitchFamily="17" charset="-128"/>
                  <a:cs typeface="ＭＳ Ｐゴシック"/>
                </a:rPr>
                <a:t> </a:t>
              </a:r>
              <a:r>
                <a:rPr lang="ja-JP" altLang="en-US" sz="1400" dirty="0">
                  <a:latin typeface="ＭＳ 明朝" panose="02020609040205080304" pitchFamily="17" charset="-128"/>
                  <a:ea typeface="ＭＳ 明朝" panose="02020609040205080304" pitchFamily="17" charset="-128"/>
                  <a:cs typeface="ＭＳ Ｐゴシック"/>
                </a:rPr>
                <a:t>外傷体験のいやし</a:t>
              </a:r>
            </a:p>
          </p:txBody>
        </p:sp>
      </p:grpSp>
      <p:grpSp>
        <p:nvGrpSpPr>
          <p:cNvPr id="16" name="グループ化 15"/>
          <p:cNvGrpSpPr/>
          <p:nvPr/>
        </p:nvGrpSpPr>
        <p:grpSpPr>
          <a:xfrm>
            <a:off x="21545432" y="5120924"/>
            <a:ext cx="10695924" cy="11045800"/>
            <a:chOff x="15081380" y="5152343"/>
            <a:chExt cx="7486937" cy="10873209"/>
          </a:xfrm>
        </p:grpSpPr>
        <p:sp>
          <p:nvSpPr>
            <p:cNvPr id="45" name="角丸四角形 44"/>
            <p:cNvSpPr/>
            <p:nvPr/>
          </p:nvSpPr>
          <p:spPr>
            <a:xfrm>
              <a:off x="16771345" y="5753654"/>
              <a:ext cx="3910500" cy="10271898"/>
            </a:xfrm>
            <a:prstGeom prst="roundRect">
              <a:avLst>
                <a:gd name="adj" fmla="val 4246"/>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46" name="テキスト ボックス 3"/>
            <p:cNvSpPr txBox="1"/>
            <p:nvPr/>
          </p:nvSpPr>
          <p:spPr>
            <a:xfrm>
              <a:off x="17311740" y="6110026"/>
              <a:ext cx="2648922" cy="433935"/>
            </a:xfrm>
            <a:prstGeom prst="rect">
              <a:avLst/>
            </a:prstGeom>
            <a:solidFill>
              <a:schemeClr val="bg1"/>
            </a:solidFill>
            <a:ln>
              <a:solidFill>
                <a:schemeClr val="tx1"/>
              </a:solidFill>
            </a:ln>
          </p:spPr>
          <p:txBody>
            <a:bodyPr vert="horz" wrap="square" rtlCol="0" anchor="ctr" anchorCtr="0">
              <a:noAutofit/>
            </a:bodyPr>
            <a:lstStyle/>
            <a:p>
              <a:pPr algn="ctr" fontAlgn="ctr"/>
              <a:r>
                <a:rPr lang="en-US" sz="1200" dirty="0">
                  <a:solidFill>
                    <a:srgbClr val="000000"/>
                  </a:solidFill>
                  <a:latin typeface="Century"/>
                  <a:ea typeface="ＭＳ 明朝"/>
                  <a:cs typeface="Times New Roman"/>
                </a:rPr>
                <a:t>1. </a:t>
              </a:r>
              <a:r>
                <a:rPr lang="ja-JP" altLang="en-US" sz="1200" dirty="0">
                  <a:solidFill>
                    <a:srgbClr val="000000"/>
                  </a:solidFill>
                  <a:latin typeface="Century"/>
                  <a:ea typeface="ＭＳ 明朝"/>
                  <a:cs typeface="Times New Roman"/>
                </a:rPr>
                <a:t>グループ表現セラピーへの参加</a:t>
              </a:r>
              <a:endParaRPr lang="ja-JP" altLang="en-US" sz="1400" dirty="0">
                <a:latin typeface="ＭＳ Ｐゴシック"/>
                <a:cs typeface="ＭＳ Ｐゴシック"/>
              </a:endParaRPr>
            </a:p>
          </p:txBody>
        </p:sp>
        <p:sp>
          <p:nvSpPr>
            <p:cNvPr id="47" name="テキスト ボックス 4"/>
            <p:cNvSpPr txBox="1"/>
            <p:nvPr/>
          </p:nvSpPr>
          <p:spPr>
            <a:xfrm>
              <a:off x="17311740" y="7158179"/>
              <a:ext cx="2648922" cy="471669"/>
            </a:xfrm>
            <a:prstGeom prst="rect">
              <a:avLst/>
            </a:prstGeom>
            <a:solidFill>
              <a:schemeClr val="bg1"/>
            </a:solidFill>
            <a:ln>
              <a:solidFill>
                <a:schemeClr val="tx1"/>
              </a:solidFill>
            </a:ln>
          </p:spPr>
          <p:txBody>
            <a:bodyPr vert="horz" wrap="square" rtlCol="0" anchor="ctr" anchorCtr="0">
              <a:noAutofit/>
            </a:bodyPr>
            <a:lstStyle/>
            <a:p>
              <a:pPr algn="ctr"/>
              <a:r>
                <a:rPr lang="en-US" sz="1200" dirty="0">
                  <a:latin typeface="Century"/>
                  <a:ea typeface="ＭＳ 明朝"/>
                  <a:cs typeface="Times New Roman"/>
                </a:rPr>
                <a:t>2. </a:t>
              </a:r>
              <a:r>
                <a:rPr lang="ja-JP" altLang="en-US" sz="1200" dirty="0">
                  <a:latin typeface="Century"/>
                  <a:ea typeface="ＭＳ 明朝"/>
                  <a:cs typeface="Times New Roman"/>
                </a:rPr>
                <a:t>グループへの不安</a:t>
              </a:r>
              <a:endParaRPr lang="ja-JP" altLang="en-US" sz="1400" dirty="0">
                <a:latin typeface="ＭＳ Ｐゴシック"/>
                <a:cs typeface="ＭＳ Ｐゴシック"/>
              </a:endParaRPr>
            </a:p>
          </p:txBody>
        </p:sp>
        <p:sp>
          <p:nvSpPr>
            <p:cNvPr id="48" name="テキスト ボックス 5"/>
            <p:cNvSpPr txBox="1"/>
            <p:nvPr/>
          </p:nvSpPr>
          <p:spPr>
            <a:xfrm>
              <a:off x="16820472" y="8227295"/>
              <a:ext cx="1739092" cy="49263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3</a:t>
              </a:r>
              <a:r>
                <a:rPr lang="en-US" altLang="ja-JP" sz="1200" dirty="0">
                  <a:solidFill>
                    <a:srgbClr val="000000"/>
                  </a:solidFill>
                  <a:latin typeface="Century"/>
                  <a:ea typeface="ＭＳ 明朝"/>
                  <a:cs typeface="Times New Roman"/>
                </a:rPr>
                <a:t>a</a:t>
              </a:r>
              <a:r>
                <a:rPr lang="ja-JP" altLang="en-US" sz="1200" dirty="0">
                  <a:solidFill>
                    <a:srgbClr val="000000"/>
                  </a:solidFill>
                  <a:latin typeface="Century"/>
                  <a:ea typeface="ＭＳ 明朝"/>
                  <a:cs typeface="Times New Roman"/>
                </a:rPr>
                <a:t>　表現すること自体への抵抗感</a:t>
              </a:r>
              <a:endParaRPr lang="ja-JP" altLang="en-US" sz="1400" dirty="0">
                <a:latin typeface="ＭＳ Ｐゴシック"/>
                <a:cs typeface="ＭＳ Ｐゴシック"/>
              </a:endParaRPr>
            </a:p>
          </p:txBody>
        </p:sp>
        <p:sp>
          <p:nvSpPr>
            <p:cNvPr id="49" name="テキスト ボックス 6"/>
            <p:cNvSpPr txBox="1"/>
            <p:nvPr/>
          </p:nvSpPr>
          <p:spPr>
            <a:xfrm>
              <a:off x="18608690" y="8227296"/>
              <a:ext cx="1680139" cy="492632"/>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3</a:t>
              </a:r>
              <a:r>
                <a:rPr lang="en-US" altLang="ja-JP" sz="1200" dirty="0">
                  <a:solidFill>
                    <a:srgbClr val="000000"/>
                  </a:solidFill>
                  <a:latin typeface="Century"/>
                  <a:ea typeface="ＭＳ 明朝"/>
                  <a:cs typeface="Times New Roman"/>
                </a:rPr>
                <a:t>b</a:t>
              </a:r>
              <a:r>
                <a:rPr lang="ja-JP" altLang="en-US" sz="1200" dirty="0">
                  <a:solidFill>
                    <a:srgbClr val="000000"/>
                  </a:solidFill>
                  <a:latin typeface="Century"/>
                  <a:ea typeface="ＭＳ 明朝"/>
                  <a:cs typeface="Times New Roman"/>
                </a:rPr>
                <a:t>　周囲の目が気になる</a:t>
              </a:r>
              <a:endParaRPr lang="ja-JP" altLang="en-US" sz="1400" dirty="0">
                <a:latin typeface="ＭＳ Ｐゴシック"/>
                <a:cs typeface="ＭＳ Ｐゴシック"/>
              </a:endParaRPr>
            </a:p>
          </p:txBody>
        </p:sp>
        <p:sp>
          <p:nvSpPr>
            <p:cNvPr id="51" name="テキスト ボックス 8"/>
            <p:cNvSpPr txBox="1"/>
            <p:nvPr/>
          </p:nvSpPr>
          <p:spPr>
            <a:xfrm>
              <a:off x="17321566" y="10501787"/>
              <a:ext cx="2639096" cy="287893"/>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5. </a:t>
              </a:r>
              <a:r>
                <a:rPr lang="ja-JP" altLang="en-US" sz="1200" dirty="0">
                  <a:solidFill>
                    <a:srgbClr val="000000"/>
                  </a:solidFill>
                  <a:latin typeface="Century"/>
                  <a:ea typeface="ＭＳ 明朝"/>
                  <a:cs typeface="Times New Roman"/>
                </a:rPr>
                <a:t>非言語的体験を楽しむ</a:t>
              </a:r>
              <a:endParaRPr lang="ja-JP" altLang="en-US" sz="1400" dirty="0">
                <a:latin typeface="ＭＳ Ｐゴシック"/>
                <a:cs typeface="ＭＳ Ｐゴシック"/>
              </a:endParaRPr>
            </a:p>
          </p:txBody>
        </p:sp>
        <p:sp>
          <p:nvSpPr>
            <p:cNvPr id="52" name="テキスト ボックス 9"/>
            <p:cNvSpPr txBox="1"/>
            <p:nvPr/>
          </p:nvSpPr>
          <p:spPr>
            <a:xfrm>
              <a:off x="18628341" y="11403198"/>
              <a:ext cx="1660489" cy="566003"/>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6. </a:t>
              </a:r>
              <a:r>
                <a:rPr lang="ja-JP" altLang="en-US" sz="1200" dirty="0">
                  <a:solidFill>
                    <a:srgbClr val="000000"/>
                  </a:solidFill>
                  <a:latin typeface="Century"/>
                  <a:ea typeface="ＭＳ 明朝"/>
                  <a:cs typeface="Times New Roman"/>
                </a:rPr>
                <a:t>内面が出ることへの怖さを感じる</a:t>
              </a:r>
              <a:endParaRPr lang="ja-JP" altLang="en-US" sz="1400" dirty="0">
                <a:latin typeface="ＭＳ Ｐゴシック"/>
                <a:cs typeface="ＭＳ Ｐゴシック"/>
              </a:endParaRPr>
            </a:p>
          </p:txBody>
        </p:sp>
        <p:sp>
          <p:nvSpPr>
            <p:cNvPr id="53" name="テキスト ボックス 13"/>
            <p:cNvSpPr txBox="1"/>
            <p:nvPr/>
          </p:nvSpPr>
          <p:spPr>
            <a:xfrm>
              <a:off x="17311740" y="12577129"/>
              <a:ext cx="2639096" cy="424087"/>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7. </a:t>
              </a:r>
              <a:r>
                <a:rPr lang="ja-JP" altLang="en-US" sz="1200" dirty="0">
                  <a:solidFill>
                    <a:srgbClr val="000000"/>
                  </a:solidFill>
                  <a:latin typeface="Century"/>
                  <a:ea typeface="ＭＳ 明朝"/>
                  <a:cs typeface="Times New Roman"/>
                </a:rPr>
                <a:t>小グループのワークを体験する</a:t>
              </a:r>
              <a:endParaRPr lang="ja-JP" altLang="en-US" sz="1400" dirty="0">
                <a:latin typeface="ＭＳ Ｐゴシック"/>
                <a:cs typeface="ＭＳ Ｐゴシック"/>
              </a:endParaRPr>
            </a:p>
          </p:txBody>
        </p:sp>
        <p:cxnSp>
          <p:nvCxnSpPr>
            <p:cNvPr id="54" name="直線矢印コネクタ 53"/>
            <p:cNvCxnSpPr/>
            <p:nvPr/>
          </p:nvCxnSpPr>
          <p:spPr>
            <a:xfrm>
              <a:off x="18589039" y="6550250"/>
              <a:ext cx="0" cy="61841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直線矢印コネクタ 54"/>
            <p:cNvCxnSpPr/>
            <p:nvPr/>
          </p:nvCxnSpPr>
          <p:spPr>
            <a:xfrm flipH="1">
              <a:off x="17645803" y="7629848"/>
              <a:ext cx="953062" cy="5995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直線矢印コネクタ 55"/>
            <p:cNvCxnSpPr/>
            <p:nvPr/>
          </p:nvCxnSpPr>
          <p:spPr>
            <a:xfrm>
              <a:off x="18589039" y="7629848"/>
              <a:ext cx="1031665" cy="5974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直線矢印コネクタ 56"/>
            <p:cNvCxnSpPr/>
            <p:nvPr/>
          </p:nvCxnSpPr>
          <p:spPr>
            <a:xfrm>
              <a:off x="17645803" y="8719927"/>
              <a:ext cx="964197" cy="7756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直線矢印コネクタ 57"/>
            <p:cNvCxnSpPr/>
            <p:nvPr/>
          </p:nvCxnSpPr>
          <p:spPr>
            <a:xfrm flipH="1">
              <a:off x="18589039" y="8919076"/>
              <a:ext cx="1017909" cy="5764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直線矢印コネクタ 58"/>
            <p:cNvCxnSpPr/>
            <p:nvPr/>
          </p:nvCxnSpPr>
          <p:spPr>
            <a:xfrm>
              <a:off x="18598865" y="9778561"/>
              <a:ext cx="0" cy="72322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直線矢印コネクタ 59"/>
            <p:cNvCxnSpPr/>
            <p:nvPr/>
          </p:nvCxnSpPr>
          <p:spPr>
            <a:xfrm>
              <a:off x="18589039" y="10784788"/>
              <a:ext cx="1031665" cy="6079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直線矢印コネクタ 60"/>
            <p:cNvCxnSpPr/>
            <p:nvPr/>
          </p:nvCxnSpPr>
          <p:spPr>
            <a:xfrm>
              <a:off x="18589039" y="10784788"/>
              <a:ext cx="1310" cy="17818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2" name="直線矢印コネクタ 61"/>
            <p:cNvCxnSpPr/>
            <p:nvPr/>
          </p:nvCxnSpPr>
          <p:spPr>
            <a:xfrm flipH="1">
              <a:off x="18589039" y="11958719"/>
              <a:ext cx="1018564" cy="60792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直線矢印コネクタ 62"/>
            <p:cNvCxnSpPr/>
            <p:nvPr/>
          </p:nvCxnSpPr>
          <p:spPr>
            <a:xfrm flipH="1">
              <a:off x="18610000" y="13001216"/>
              <a:ext cx="7034" cy="5297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5" name="テキスト ボックス 16"/>
            <p:cNvSpPr txBox="1"/>
            <p:nvPr/>
          </p:nvSpPr>
          <p:spPr>
            <a:xfrm>
              <a:off x="20711321" y="5803890"/>
              <a:ext cx="1552410" cy="272671"/>
            </a:xfrm>
            <a:prstGeom prst="rect">
              <a:avLst/>
            </a:prstGeom>
            <a:solidFill>
              <a:schemeClr val="bg1">
                <a:lumMod val="85000"/>
              </a:schemeClr>
            </a:solidFill>
            <a:ln>
              <a:solidFill>
                <a:schemeClr val="tx1"/>
              </a:solidFill>
            </a:ln>
          </p:spPr>
          <p:txBody>
            <a:bodyPr vert="horz" wrap="square" rtlCol="0" anchor="ctr" anchorCtr="0">
              <a:spAutoFit/>
            </a:bodyPr>
            <a:lstStyle/>
            <a:p>
              <a:pPr algn="ctr"/>
              <a:r>
                <a:rPr lang="en-US" sz="1200">
                  <a:solidFill>
                    <a:srgbClr val="000000"/>
                  </a:solidFill>
                  <a:latin typeface="Century"/>
                  <a:ea typeface="ＭＳ 明朝"/>
                  <a:cs typeface="Times New Roman"/>
                </a:rPr>
                <a:t>SD</a:t>
              </a:r>
              <a:endParaRPr lang="ja-JP" altLang="en-US" sz="1400">
                <a:latin typeface="ＭＳ Ｐゴシック"/>
                <a:cs typeface="ＭＳ Ｐゴシック"/>
              </a:endParaRPr>
            </a:p>
          </p:txBody>
        </p:sp>
        <p:sp>
          <p:nvSpPr>
            <p:cNvPr id="66" name="テキスト ボックス 20"/>
            <p:cNvSpPr txBox="1"/>
            <p:nvPr/>
          </p:nvSpPr>
          <p:spPr>
            <a:xfrm>
              <a:off x="15189459" y="5803890"/>
              <a:ext cx="1552410" cy="272671"/>
            </a:xfrm>
            <a:prstGeom prst="rect">
              <a:avLst/>
            </a:prstGeom>
            <a:solidFill>
              <a:schemeClr val="bg1">
                <a:lumMod val="85000"/>
              </a:schemeClr>
            </a:solidFill>
            <a:ln>
              <a:solidFill>
                <a:schemeClr val="tx1"/>
              </a:solidFill>
            </a:ln>
          </p:spPr>
          <p:txBody>
            <a:bodyPr vert="horz" wrap="square" rtlCol="0" anchor="ctr" anchorCtr="0">
              <a:spAutoFit/>
            </a:bodyPr>
            <a:lstStyle/>
            <a:p>
              <a:pPr algn="ctr"/>
              <a:r>
                <a:rPr lang="en-US" sz="1200">
                  <a:solidFill>
                    <a:srgbClr val="000000"/>
                  </a:solidFill>
                  <a:latin typeface="Century"/>
                  <a:ea typeface="ＭＳ 明朝"/>
                  <a:cs typeface="Times New Roman"/>
                </a:rPr>
                <a:t>SG</a:t>
              </a:r>
              <a:endParaRPr lang="ja-JP" altLang="en-US" sz="1400">
                <a:latin typeface="ＭＳ Ｐゴシック"/>
                <a:cs typeface="ＭＳ Ｐゴシック"/>
              </a:endParaRPr>
            </a:p>
          </p:txBody>
        </p:sp>
        <p:sp>
          <p:nvSpPr>
            <p:cNvPr id="67" name="テキスト ボックス 182"/>
            <p:cNvSpPr txBox="1"/>
            <p:nvPr/>
          </p:nvSpPr>
          <p:spPr>
            <a:xfrm>
              <a:off x="15124443" y="5152343"/>
              <a:ext cx="2871813" cy="46118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tabLst>
                  <a:tab pos="3088553" algn="ctr"/>
                  <a:tab pos="6177106" algn="r"/>
                </a:tabLst>
              </a:pPr>
              <a:r>
                <a:rPr lang="en-US" altLang="ja-JP" sz="1200" kern="100" dirty="0">
                  <a:ea typeface="ＭＳ 明朝"/>
                  <a:cs typeface="Times New Roman"/>
                </a:rPr>
                <a:t>Ⅰ</a:t>
              </a:r>
              <a:r>
                <a:rPr lang="ja-JP" altLang="en-US" sz="1200" kern="100" dirty="0">
                  <a:ea typeface="ＭＳ 明朝"/>
                  <a:cs typeface="Times New Roman"/>
                </a:rPr>
                <a:t>　契約の段階／グループとの出会いの段階</a:t>
              </a:r>
              <a:endParaRPr lang="en-US" altLang="ja-JP" sz="1200" kern="100" dirty="0">
                <a:ea typeface="ＭＳ 明朝"/>
                <a:cs typeface="Times New Roman"/>
              </a:endParaRPr>
            </a:p>
            <a:p>
              <a:pPr algn="just">
                <a:tabLst>
                  <a:tab pos="3088553" algn="ctr"/>
                  <a:tab pos="6177106" algn="r"/>
                </a:tabLst>
              </a:pPr>
              <a:r>
                <a:rPr lang="ja-JP" altLang="en-US" sz="1200" kern="100" dirty="0">
                  <a:ea typeface="ＭＳ 明朝"/>
                  <a:cs typeface="Times New Roman"/>
                </a:rPr>
                <a:t>　　</a:t>
              </a:r>
              <a:r>
                <a:rPr lang="en-US" sz="1200" kern="100" dirty="0">
                  <a:ea typeface="ＭＳ 明朝"/>
                  <a:cs typeface="Times New Roman"/>
                </a:rPr>
                <a:t>(</a:t>
              </a:r>
              <a:r>
                <a:rPr lang="ja-JP" altLang="en-US" sz="1200" kern="100" dirty="0">
                  <a:ea typeface="ＭＳ 明朝"/>
                  <a:cs typeface="Times New Roman"/>
                </a:rPr>
                <a:t>アートセラピー</a:t>
              </a:r>
              <a:r>
                <a:rPr lang="en-US" sz="1200" kern="100" dirty="0">
                  <a:ea typeface="ＭＳ 明朝"/>
                  <a:cs typeface="Times New Roman"/>
                </a:rPr>
                <a:t>)</a:t>
              </a:r>
              <a:endParaRPr lang="ja-JP" altLang="en-US" sz="1200" kern="100" dirty="0">
                <a:ea typeface="ＭＳ 明朝"/>
                <a:cs typeface="Times New Roman"/>
              </a:endParaRPr>
            </a:p>
          </p:txBody>
        </p:sp>
        <p:sp>
          <p:nvSpPr>
            <p:cNvPr id="68" name="左矢印 67"/>
            <p:cNvSpPr/>
            <p:nvPr/>
          </p:nvSpPr>
          <p:spPr>
            <a:xfrm>
              <a:off x="20711321" y="8405481"/>
              <a:ext cx="1679484" cy="1048153"/>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300" dirty="0">
                  <a:latin typeface="ＭＳ 明朝" panose="02020609040205080304" pitchFamily="17" charset="-128"/>
                  <a:ea typeface="ＭＳ 明朝" panose="02020609040205080304" pitchFamily="17" charset="-128"/>
                  <a:cs typeface="ＭＳ Ｐゴシック"/>
                </a:rPr>
                <a:t>芸術への固定観念</a:t>
              </a:r>
            </a:p>
          </p:txBody>
        </p:sp>
        <p:sp>
          <p:nvSpPr>
            <p:cNvPr id="69" name="右矢印 68"/>
            <p:cNvSpPr/>
            <p:nvPr/>
          </p:nvSpPr>
          <p:spPr>
            <a:xfrm>
              <a:off x="15081380" y="11256457"/>
              <a:ext cx="1679484" cy="1043960"/>
            </a:xfrm>
            <a:prstGeom prst="rightArrow">
              <a:avLst>
                <a:gd name="adj1" fmla="val 58032"/>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ysClr val="windowText" lastClr="000000"/>
                  </a:solidFill>
                  <a:latin typeface="ＭＳ 明朝" panose="02020609040205080304" pitchFamily="17" charset="-128"/>
                  <a:ea typeface="ＭＳ 明朝" panose="02020609040205080304" pitchFamily="17" charset="-128"/>
                  <a:cs typeface="ＭＳ Ｐゴシック"/>
                </a:rPr>
                <a:t>ファシリテーターの臨機応変な対応</a:t>
              </a:r>
            </a:p>
          </p:txBody>
        </p:sp>
        <p:sp>
          <p:nvSpPr>
            <p:cNvPr id="70" name="右矢印 69"/>
            <p:cNvSpPr/>
            <p:nvPr/>
          </p:nvSpPr>
          <p:spPr>
            <a:xfrm>
              <a:off x="15081380" y="8562704"/>
              <a:ext cx="1679484" cy="1043960"/>
            </a:xfrm>
            <a:prstGeom prst="rightArrow">
              <a:avLst>
                <a:gd name="adj1" fmla="val 66064"/>
                <a:gd name="adj2" fmla="val 5000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solidFill>
                    <a:schemeClr val="tx1"/>
                  </a:solidFill>
                  <a:latin typeface="ＭＳ 明朝" panose="02020609040205080304" pitchFamily="17" charset="-128"/>
                  <a:ea typeface="ＭＳ 明朝" panose="02020609040205080304" pitchFamily="17" charset="-128"/>
                  <a:cs typeface="ＭＳ Ｐゴシック"/>
                </a:rPr>
                <a:t>表現セラピー</a:t>
              </a:r>
              <a:endParaRPr lang="en-US" altLang="ja-JP" sz="1400" dirty="0">
                <a:solidFill>
                  <a:schemeClr val="tx1"/>
                </a:solidFill>
                <a:latin typeface="ＭＳ 明朝" panose="02020609040205080304" pitchFamily="17" charset="-128"/>
                <a:ea typeface="ＭＳ 明朝" panose="02020609040205080304" pitchFamily="17" charset="-128"/>
                <a:cs typeface="ＭＳ Ｐゴシック"/>
              </a:endParaRPr>
            </a:p>
            <a:p>
              <a:pPr algn="ctr"/>
              <a:r>
                <a:rPr lang="ja-JP" altLang="en-US" sz="1400" dirty="0">
                  <a:solidFill>
                    <a:schemeClr val="tx1"/>
                  </a:solidFill>
                  <a:latin typeface="ＭＳ 明朝" panose="02020609040205080304" pitchFamily="17" charset="-128"/>
                  <a:ea typeface="ＭＳ 明朝" panose="02020609040205080304" pitchFamily="17" charset="-128"/>
                  <a:cs typeface="ＭＳ Ｐゴシック"/>
                </a:rPr>
                <a:t>による刺激</a:t>
              </a:r>
            </a:p>
          </p:txBody>
        </p:sp>
        <p:sp>
          <p:nvSpPr>
            <p:cNvPr id="71" name="角丸四角形 70"/>
            <p:cNvSpPr/>
            <p:nvPr/>
          </p:nvSpPr>
          <p:spPr>
            <a:xfrm>
              <a:off x="21251717" y="8007183"/>
              <a:ext cx="1316600" cy="534558"/>
            </a:xfrm>
            <a:prstGeom prst="roundRect">
              <a:avLst/>
            </a:prstGeom>
            <a:solidFill>
              <a:schemeClr val="bg1"/>
            </a:solidFill>
            <a:ln w="12700">
              <a:solidFill>
                <a:schemeClr val="tx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dirty="0">
                  <a:latin typeface="ＭＳ 明朝" panose="02020609040205080304" pitchFamily="17" charset="-128"/>
                  <a:ea typeface="ＭＳ 明朝" panose="02020609040205080304" pitchFamily="17" charset="-128"/>
                  <a:cs typeface="ＭＳ Ｐゴシック"/>
                </a:rPr>
                <a:t>学校教育の影響</a:t>
              </a:r>
            </a:p>
          </p:txBody>
        </p:sp>
        <p:sp>
          <p:nvSpPr>
            <p:cNvPr id="72" name="下矢印 71"/>
            <p:cNvSpPr/>
            <p:nvPr/>
          </p:nvSpPr>
          <p:spPr>
            <a:xfrm rot="2571063">
              <a:off x="21762636" y="8447407"/>
              <a:ext cx="236351" cy="357569"/>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3" name="テキスト ボックス 7"/>
            <p:cNvSpPr txBox="1"/>
            <p:nvPr/>
          </p:nvSpPr>
          <p:spPr>
            <a:xfrm>
              <a:off x="17321566" y="9495560"/>
              <a:ext cx="2639096" cy="440224"/>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4. </a:t>
              </a:r>
              <a:r>
                <a:rPr lang="ja-JP" altLang="en-US" sz="1200" dirty="0">
                  <a:solidFill>
                    <a:srgbClr val="000000"/>
                  </a:solidFill>
                  <a:latin typeface="Century"/>
                  <a:ea typeface="ＭＳ 明朝"/>
                  <a:cs typeface="Times New Roman"/>
                </a:rPr>
                <a:t>導入ワークで少し安心する</a:t>
              </a:r>
              <a:endParaRPr lang="ja-JP" altLang="en-US" sz="1400" dirty="0">
                <a:latin typeface="ＭＳ Ｐゴシック"/>
                <a:cs typeface="ＭＳ Ｐゴシック"/>
              </a:endParaRPr>
            </a:p>
          </p:txBody>
        </p:sp>
        <p:sp>
          <p:nvSpPr>
            <p:cNvPr id="75" name="テキスト ボックス 14"/>
            <p:cNvSpPr txBox="1"/>
            <p:nvPr/>
          </p:nvSpPr>
          <p:spPr>
            <a:xfrm>
              <a:off x="17311740" y="14558138"/>
              <a:ext cx="2639096" cy="461187"/>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9. </a:t>
              </a:r>
              <a:r>
                <a:rPr lang="ja-JP" altLang="en-US" sz="1200" dirty="0">
                  <a:solidFill>
                    <a:srgbClr val="000000"/>
                  </a:solidFill>
                  <a:latin typeface="Century"/>
                  <a:ea typeface="ＭＳ 明朝"/>
                  <a:cs typeface="Times New Roman"/>
                </a:rPr>
                <a:t>非言語的体験への疲れを感じる</a:t>
              </a:r>
              <a:endParaRPr lang="ja-JP" altLang="en-US" sz="1400" dirty="0">
                <a:latin typeface="ＭＳ Ｐゴシック"/>
                <a:cs typeface="ＭＳ Ｐゴシック"/>
              </a:endParaRPr>
            </a:p>
          </p:txBody>
        </p:sp>
        <p:sp>
          <p:nvSpPr>
            <p:cNvPr id="76" name="左矢印 75"/>
            <p:cNvSpPr/>
            <p:nvPr/>
          </p:nvSpPr>
          <p:spPr>
            <a:xfrm>
              <a:off x="20711321" y="7074327"/>
              <a:ext cx="1679484" cy="1048153"/>
            </a:xfrm>
            <a:prstGeom prst="leftArrow">
              <a:avLst>
                <a:gd name="adj1" fmla="val 57273"/>
                <a:gd name="adj2" fmla="val 50000"/>
              </a:avLst>
            </a:prstGeom>
            <a:solidFill>
              <a:schemeClr val="bg1"/>
            </a:solidFill>
            <a:ln w="12700"/>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400" dirty="0">
                  <a:latin typeface="ＭＳ 明朝" panose="02020609040205080304" pitchFamily="17" charset="-128"/>
                  <a:ea typeface="ＭＳ 明朝" panose="02020609040205080304" pitchFamily="17" charset="-128"/>
                  <a:cs typeface="ＭＳ Ｐゴシック"/>
                </a:rPr>
                <a:t>評価懸念</a:t>
              </a:r>
            </a:p>
          </p:txBody>
        </p:sp>
        <p:sp>
          <p:nvSpPr>
            <p:cNvPr id="77" name="下矢印 76"/>
            <p:cNvSpPr/>
            <p:nvPr/>
          </p:nvSpPr>
          <p:spPr>
            <a:xfrm rot="7512329">
              <a:off x="21725374" y="7746233"/>
              <a:ext cx="248762" cy="346508"/>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208" name="直線矢印コネクタ 207"/>
            <p:cNvCxnSpPr/>
            <p:nvPr/>
          </p:nvCxnSpPr>
          <p:spPr>
            <a:xfrm>
              <a:off x="18601699" y="13918898"/>
              <a:ext cx="1310" cy="670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4" name="テキスト ボックス 11"/>
            <p:cNvSpPr txBox="1"/>
            <p:nvPr/>
          </p:nvSpPr>
          <p:spPr>
            <a:xfrm>
              <a:off x="17321566" y="13541430"/>
              <a:ext cx="2639096" cy="461187"/>
            </a:xfrm>
            <a:prstGeom prst="rect">
              <a:avLst/>
            </a:prstGeom>
            <a:solidFill>
              <a:schemeClr val="bg1"/>
            </a:solidFill>
            <a:ln>
              <a:solidFill>
                <a:schemeClr val="tx1"/>
              </a:solidFill>
            </a:ln>
          </p:spPr>
          <p:txBody>
            <a:bodyPr vert="horz" wrap="square" rtlCol="0" anchor="ctr" anchorCtr="0">
              <a:noAutofit/>
            </a:bodyPr>
            <a:lstStyle/>
            <a:p>
              <a:pPr algn="ctr"/>
              <a:r>
                <a:rPr lang="en-US" sz="1200" dirty="0">
                  <a:solidFill>
                    <a:srgbClr val="000000"/>
                  </a:solidFill>
                  <a:latin typeface="Century"/>
                  <a:ea typeface="ＭＳ 明朝"/>
                  <a:cs typeface="Times New Roman"/>
                </a:rPr>
                <a:t>8. </a:t>
              </a:r>
              <a:r>
                <a:rPr lang="ja-JP" altLang="en-US" sz="1200" dirty="0">
                  <a:solidFill>
                    <a:srgbClr val="000000"/>
                  </a:solidFill>
                  <a:latin typeface="Century"/>
                  <a:ea typeface="ＭＳ 明朝"/>
                  <a:cs typeface="Times New Roman"/>
                </a:rPr>
                <a:t>グループへの安心感の芽生え</a:t>
              </a:r>
              <a:endParaRPr lang="ja-JP" altLang="en-US" sz="1400" dirty="0">
                <a:latin typeface="ＭＳ Ｐゴシック"/>
                <a:cs typeface="ＭＳ Ｐゴシック"/>
              </a:endParaRPr>
            </a:p>
          </p:txBody>
        </p:sp>
      </p:grpSp>
      <p:cxnSp>
        <p:nvCxnSpPr>
          <p:cNvPr id="132" name="直線矢印コネクタ 131"/>
          <p:cNvCxnSpPr>
            <a:stCxn id="144" idx="2"/>
            <a:endCxn id="167" idx="0"/>
          </p:cNvCxnSpPr>
          <p:nvPr/>
        </p:nvCxnSpPr>
        <p:spPr>
          <a:xfrm>
            <a:off x="25213703" y="35760871"/>
            <a:ext cx="1344489" cy="36111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3" name="直線矢印コネクタ 132"/>
          <p:cNvCxnSpPr>
            <a:stCxn id="129" idx="2"/>
            <a:endCxn id="167" idx="0"/>
          </p:cNvCxnSpPr>
          <p:nvPr/>
        </p:nvCxnSpPr>
        <p:spPr>
          <a:xfrm flipH="1">
            <a:off x="26558192" y="37107114"/>
            <a:ext cx="63684" cy="22649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4" name="直線矢印コネクタ 133"/>
          <p:cNvCxnSpPr>
            <a:stCxn id="128" idx="2"/>
            <a:endCxn id="167" idx="0"/>
          </p:cNvCxnSpPr>
          <p:nvPr/>
        </p:nvCxnSpPr>
        <p:spPr>
          <a:xfrm flipH="1">
            <a:off x="26558193" y="35947634"/>
            <a:ext cx="1419864" cy="342438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2" name="直線矢印コネクタ 101"/>
          <p:cNvCxnSpPr>
            <a:endCxn id="124" idx="0"/>
          </p:cNvCxnSpPr>
          <p:nvPr/>
        </p:nvCxnSpPr>
        <p:spPr>
          <a:xfrm>
            <a:off x="26630909" y="26146672"/>
            <a:ext cx="16163" cy="262673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8" name="下矢印 77"/>
          <p:cNvSpPr/>
          <p:nvPr/>
        </p:nvSpPr>
        <p:spPr>
          <a:xfrm>
            <a:off x="29181368" y="6057938"/>
            <a:ext cx="380995" cy="43222885"/>
          </a:xfrm>
          <a:prstGeom prst="downArrow">
            <a:avLst/>
          </a:prstGeom>
          <a:solidFill>
            <a:schemeClr val="bg1">
              <a:lumMod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4598" tIns="52299" rIns="104598" bIns="52299" numCol="1" spcCol="0" rtlCol="0" fromWordArt="0" anchor="ctr" anchorCtr="0" forceAA="0" compatLnSpc="1">
            <a:prstTxWarp prst="textNoShape">
              <a:avLst/>
            </a:prstTxWarp>
            <a:noAutofit/>
          </a:bodyPr>
          <a:lstStyle/>
          <a:p>
            <a:endParaRPr lang="ja-JP" altLang="en-US"/>
          </a:p>
        </p:txBody>
      </p:sp>
      <p:cxnSp>
        <p:nvCxnSpPr>
          <p:cNvPr id="82" name="直線矢印コネクタ 81"/>
          <p:cNvCxnSpPr>
            <a:stCxn id="75" idx="2"/>
            <a:endCxn id="105" idx="0"/>
          </p:cNvCxnSpPr>
          <p:nvPr/>
        </p:nvCxnSpPr>
        <p:spPr>
          <a:xfrm>
            <a:off x="26616872" y="15144524"/>
            <a:ext cx="4087" cy="272570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 name="正方形/長方形 2"/>
          <p:cNvSpPr/>
          <p:nvPr/>
        </p:nvSpPr>
        <p:spPr>
          <a:xfrm>
            <a:off x="1330920" y="6191452"/>
            <a:ext cx="20128559" cy="4045159"/>
          </a:xfrm>
          <a:prstGeom prst="rect">
            <a:avLst/>
          </a:prstGeom>
        </p:spPr>
        <p:txBody>
          <a:bodyPr wrap="square" lIns="104598" tIns="52299" rIns="104598" bIns="52299">
            <a:spAutoFit/>
          </a:bodyPr>
          <a:lstStyle/>
          <a:p>
            <a:r>
              <a:rPr lang="ja-JP" altLang="en-US" sz="2700" dirty="0"/>
              <a:t>　</a:t>
            </a:r>
            <a:r>
              <a:rPr lang="ja-JP" altLang="en-US" sz="3200" dirty="0"/>
              <a:t>日本では、災害支援をはじめ、</a:t>
            </a:r>
            <a:r>
              <a:rPr lang="en-US" altLang="ja-JP" sz="3200" dirty="0"/>
              <a:t>PTSD/</a:t>
            </a:r>
            <a:r>
              <a:rPr lang="ja-JP" altLang="en-US" sz="3200" dirty="0"/>
              <a:t>トラウマの問題に対応できる専門家のニーズが高まっている。近年、</a:t>
            </a:r>
            <a:r>
              <a:rPr lang="en-US" altLang="ja-JP" sz="3200" dirty="0"/>
              <a:t>PTSD</a:t>
            </a:r>
            <a:r>
              <a:rPr lang="ja-JP" altLang="en-US" sz="3200" dirty="0" err="1"/>
              <a:t>の治</a:t>
            </a:r>
            <a:r>
              <a:rPr lang="ja-JP" altLang="en-US" sz="3200" dirty="0"/>
              <a:t>療法として、「絵やコラージュ、粘土や造形といった視覚</a:t>
            </a:r>
            <a:r>
              <a:rPr lang="en-US" altLang="ja-JP" sz="3200" dirty="0"/>
              <a:t>(</a:t>
            </a:r>
            <a:r>
              <a:rPr lang="ja-JP" altLang="en-US" sz="3200" dirty="0"/>
              <a:t>ビジュアル</a:t>
            </a:r>
            <a:r>
              <a:rPr lang="en-US" altLang="ja-JP" sz="3200" dirty="0"/>
              <a:t>)</a:t>
            </a:r>
            <a:r>
              <a:rPr lang="ja-JP" altLang="en-US" sz="3200" dirty="0"/>
              <a:t>アートや、身体を使った表現、声や音楽、詩や散文、物語を書く</a:t>
            </a:r>
            <a:r>
              <a:rPr lang="ja-JP" altLang="en-US" sz="3200" dirty="0" smtClean="0"/>
              <a:t>、ドラマ</a:t>
            </a:r>
            <a:r>
              <a:rPr lang="ja-JP" altLang="en-US" sz="3200" dirty="0"/>
              <a:t>を演じるなど、様々な表現を用いる統合的な芸術療法である」</a:t>
            </a:r>
            <a:r>
              <a:rPr lang="en-US" altLang="ja-JP" sz="3200" dirty="0"/>
              <a:t>(</a:t>
            </a:r>
            <a:r>
              <a:rPr lang="ja-JP" altLang="en-US" sz="3200" dirty="0"/>
              <a:t>小野</a:t>
            </a:r>
            <a:r>
              <a:rPr lang="en-US" altLang="ja-JP" sz="3200" dirty="0"/>
              <a:t>, 2005)</a:t>
            </a:r>
            <a:r>
              <a:rPr lang="ja-JP" altLang="en-US" sz="3200" dirty="0"/>
              <a:t>表現アートセラピーの効果も注目されている。そのような中、国際人道支援団体</a:t>
            </a:r>
            <a:r>
              <a:rPr lang="en-US" altLang="ja-JP" sz="3200" dirty="0" err="1"/>
              <a:t>IsraAID</a:t>
            </a:r>
            <a:r>
              <a:rPr lang="ja-JP" altLang="en-US" sz="3200" dirty="0" smtClean="0"/>
              <a:t>の日本</a:t>
            </a:r>
            <a:r>
              <a:rPr lang="ja-JP" altLang="en-US" sz="3200" dirty="0"/>
              <a:t>支部である</a:t>
            </a:r>
            <a:r>
              <a:rPr lang="en-US" altLang="ja-JP" sz="3200" dirty="0"/>
              <a:t>Japan</a:t>
            </a:r>
            <a:r>
              <a:rPr lang="ja-JP" altLang="en-US" sz="3200" dirty="0"/>
              <a:t> </a:t>
            </a:r>
            <a:r>
              <a:rPr lang="en-US" altLang="ja-JP" sz="3200" dirty="0" err="1"/>
              <a:t>IsraAID</a:t>
            </a:r>
            <a:r>
              <a:rPr lang="ja-JP" altLang="en-US" sz="3200" dirty="0"/>
              <a:t> </a:t>
            </a:r>
            <a:r>
              <a:rPr lang="en-US" altLang="ja-JP" sz="3200" dirty="0"/>
              <a:t>Support</a:t>
            </a:r>
            <a:r>
              <a:rPr lang="ja-JP" altLang="en-US" sz="3200" dirty="0"/>
              <a:t> </a:t>
            </a:r>
            <a:r>
              <a:rPr lang="en-US" altLang="ja-JP" sz="3200" dirty="0"/>
              <a:t>Program</a:t>
            </a:r>
            <a:r>
              <a:rPr lang="ja-JP" altLang="en-US" sz="3200" dirty="0"/>
              <a:t>（</a:t>
            </a:r>
            <a:r>
              <a:rPr lang="en-US" altLang="ja-JP" sz="3200" dirty="0"/>
              <a:t>JISP</a:t>
            </a:r>
            <a:r>
              <a:rPr lang="ja-JP" altLang="en-US" sz="3200" dirty="0"/>
              <a:t>）では、国内外の被災地支援</a:t>
            </a:r>
            <a:r>
              <a:rPr lang="ja-JP" altLang="en-US" sz="3200" dirty="0" smtClean="0"/>
              <a:t>に向け</a:t>
            </a:r>
            <a:r>
              <a:rPr lang="ja-JP" altLang="en-US" sz="3200" dirty="0"/>
              <a:t>、心理社会支援の専門的トレーニングを提供する</a:t>
            </a:r>
            <a:r>
              <a:rPr lang="en-US" altLang="ja-JP" sz="3200" dirty="0"/>
              <a:t>Japan International Center for Trauma-care and Emergency Relief</a:t>
            </a:r>
            <a:r>
              <a:rPr lang="ja-JP" altLang="en-US" sz="3200" dirty="0"/>
              <a:t>（</a:t>
            </a:r>
            <a:r>
              <a:rPr lang="en-US" altLang="ja-JP" sz="3200" dirty="0"/>
              <a:t>JICTER</a:t>
            </a:r>
            <a:r>
              <a:rPr lang="ja-JP" altLang="en-US" sz="3200" dirty="0"/>
              <a:t>）を立ち上げ、</a:t>
            </a:r>
            <a:r>
              <a:rPr lang="en-US" altLang="ja-JP" sz="3200" dirty="0"/>
              <a:t>2014</a:t>
            </a:r>
            <a:r>
              <a:rPr lang="ja-JP" altLang="en-US" sz="3200" dirty="0"/>
              <a:t>年</a:t>
            </a:r>
            <a:r>
              <a:rPr lang="en-US" altLang="ja-JP" sz="3200" dirty="0"/>
              <a:t>10</a:t>
            </a:r>
            <a:r>
              <a:rPr lang="ja-JP" altLang="en-US" sz="3200" dirty="0"/>
              <a:t>月から</a:t>
            </a:r>
            <a:r>
              <a:rPr lang="en-US" altLang="ja-JP" sz="3200" dirty="0"/>
              <a:t>2016</a:t>
            </a:r>
            <a:r>
              <a:rPr lang="ja-JP" altLang="en-US" sz="3200" dirty="0"/>
              <a:t>年</a:t>
            </a:r>
            <a:r>
              <a:rPr lang="en-US" altLang="ja-JP" sz="3200" dirty="0"/>
              <a:t>6</a:t>
            </a:r>
            <a:r>
              <a:rPr lang="ja-JP" altLang="en-US" sz="3200" dirty="0"/>
              <a:t>月にかけて、イスラエル人講師を招いて、体験型の表現アートセラピーによる</a:t>
            </a:r>
            <a:r>
              <a:rPr lang="en-US" altLang="ja-JP" sz="3200" dirty="0"/>
              <a:t>PTSD/</a:t>
            </a:r>
            <a:r>
              <a:rPr lang="ja-JP" altLang="en-US" sz="3200" dirty="0"/>
              <a:t>トラウマケア専門家養成プログラムを提供してきた。</a:t>
            </a:r>
          </a:p>
        </p:txBody>
      </p:sp>
      <p:sp>
        <p:nvSpPr>
          <p:cNvPr id="214" name="テキスト ボックス 213"/>
          <p:cNvSpPr txBox="1"/>
          <p:nvPr/>
        </p:nvSpPr>
        <p:spPr>
          <a:xfrm>
            <a:off x="735308" y="50015830"/>
            <a:ext cx="31239959" cy="1582939"/>
          </a:xfrm>
          <a:prstGeom prst="rect">
            <a:avLst/>
          </a:prstGeom>
          <a:noFill/>
        </p:spPr>
        <p:txBody>
          <a:bodyPr wrap="square" lIns="104588" tIns="52295" rIns="104588" bIns="52295" rtlCol="0">
            <a:spAutoFit/>
          </a:bodyPr>
          <a:lstStyle/>
          <a:p>
            <a:r>
              <a:rPr lang="ja-JP" altLang="en-US" sz="3200" dirty="0"/>
              <a:t>本研究は、</a:t>
            </a:r>
            <a:r>
              <a:rPr lang="en-US" altLang="ja-JP" sz="3200" dirty="0"/>
              <a:t> 2015</a:t>
            </a:r>
            <a:r>
              <a:rPr lang="ja-JP" altLang="en-US" sz="3200" dirty="0"/>
              <a:t>～</a:t>
            </a:r>
            <a:r>
              <a:rPr lang="en-US" altLang="ja-JP" sz="3200" dirty="0"/>
              <a:t>2017</a:t>
            </a:r>
            <a:r>
              <a:rPr lang="ja-JP" altLang="en-US" sz="3200" dirty="0"/>
              <a:t>年度　科学研究費助成事業（学術研究助成基金助成金）（基盤研究（</a:t>
            </a:r>
            <a:r>
              <a:rPr lang="en-US" altLang="ja-JP" sz="3200" dirty="0"/>
              <a:t>C</a:t>
            </a:r>
            <a:r>
              <a:rPr lang="ja-JP" altLang="en-US" sz="3200" dirty="0"/>
              <a:t>）（一 般）</a:t>
            </a:r>
            <a:r>
              <a:rPr lang="en-US" altLang="ja-JP" sz="3200" dirty="0"/>
              <a:t>15K04148</a:t>
            </a:r>
            <a:r>
              <a:rPr lang="ja-JP" altLang="en-US" sz="3200" dirty="0"/>
              <a:t>）「トラウマ／</a:t>
            </a:r>
            <a:r>
              <a:rPr lang="en-US" altLang="ja-JP" sz="3200" dirty="0"/>
              <a:t>PTSD</a:t>
            </a:r>
            <a:r>
              <a:rPr lang="ja-JP" altLang="en-US" sz="3200" dirty="0"/>
              <a:t>リカバリー専門家養成・支援のための国際連携 プログラム開発と評価」（研究代表者：井上孝代）の一部として行われた。</a:t>
            </a:r>
            <a:endParaRPr lang="en-US" altLang="ja-JP" sz="3200" dirty="0"/>
          </a:p>
          <a:p>
            <a:endParaRPr lang="ja-JP" altLang="en-US" sz="3200" dirty="0"/>
          </a:p>
        </p:txBody>
      </p:sp>
      <p:sp>
        <p:nvSpPr>
          <p:cNvPr id="215" name="テキスト ボックス 214"/>
          <p:cNvSpPr txBox="1"/>
          <p:nvPr/>
        </p:nvSpPr>
        <p:spPr>
          <a:xfrm>
            <a:off x="544837" y="47303274"/>
            <a:ext cx="9371144" cy="967386"/>
          </a:xfrm>
          <a:prstGeom prst="rect">
            <a:avLst/>
          </a:prstGeom>
          <a:noFill/>
        </p:spPr>
        <p:txBody>
          <a:bodyPr wrap="square" lIns="104588" tIns="52295" rIns="104588" bIns="52295" rtlCol="0">
            <a:spAutoFit/>
          </a:bodyPr>
          <a:lstStyle/>
          <a:p>
            <a:r>
              <a:rPr lang="ja-JP" altLang="en-US" sz="5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文献：</a:t>
            </a:r>
          </a:p>
        </p:txBody>
      </p:sp>
      <p:sp>
        <p:nvSpPr>
          <p:cNvPr id="216" name="テキスト ボックス 215"/>
          <p:cNvSpPr txBox="1"/>
          <p:nvPr/>
        </p:nvSpPr>
        <p:spPr>
          <a:xfrm>
            <a:off x="590744" y="48205836"/>
            <a:ext cx="20191482" cy="1090496"/>
          </a:xfrm>
          <a:prstGeom prst="rect">
            <a:avLst/>
          </a:prstGeom>
          <a:noFill/>
        </p:spPr>
        <p:txBody>
          <a:bodyPr wrap="square" lIns="104588" tIns="52295" rIns="104588" bIns="52295" rtlCol="0">
            <a:spAutoFit/>
          </a:bodyPr>
          <a:lstStyle/>
          <a:p>
            <a:r>
              <a:rPr lang="ja-JP" altLang="en-US" sz="3200" dirty="0"/>
              <a:t>井上孝代・いとうたけひこ・福本敬子。エイタン・オレン</a:t>
            </a:r>
            <a:r>
              <a:rPr lang="en-US" altLang="ja-JP" sz="3200" dirty="0"/>
              <a:t>(</a:t>
            </a:r>
            <a:r>
              <a:rPr lang="ja-JP" altLang="en-US" sz="3200" dirty="0"/>
              <a:t>編</a:t>
            </a:r>
            <a:r>
              <a:rPr lang="en-US" altLang="ja-JP" sz="3200" dirty="0"/>
              <a:t>) (2016)｡</a:t>
            </a:r>
            <a:r>
              <a:rPr lang="ja-JP" altLang="en-US" sz="3200" dirty="0"/>
              <a:t>　トラウマケアと </a:t>
            </a:r>
            <a:r>
              <a:rPr lang="en-US" altLang="ja-JP" sz="3200" dirty="0"/>
              <a:t>PTSD</a:t>
            </a:r>
            <a:r>
              <a:rPr lang="ja-JP" altLang="en-US" sz="3200" dirty="0"/>
              <a:t>予防のためのグループ表現セラピーと語りのちから：国際連携専門家 養成プログラム開発と苦労体験学の構築　風間書房</a:t>
            </a:r>
          </a:p>
        </p:txBody>
      </p:sp>
    </p:spTree>
    <p:extLst>
      <p:ext uri="{BB962C8B-B14F-4D97-AF65-F5344CB8AC3E}">
        <p14:creationId xmlns:p14="http://schemas.microsoft.com/office/powerpoint/2010/main" val="160332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4912</TotalTime>
  <Words>795</Words>
  <Application>Microsoft Office PowerPoint</Application>
  <PresentationFormat>ユーザー設定</PresentationFormat>
  <Paragraphs>140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スリップストリーム</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kuma</cp:lastModifiedBy>
  <cp:revision>193</cp:revision>
  <cp:lastPrinted>2016-07-21T03:43:27Z</cp:lastPrinted>
  <dcterms:created xsi:type="dcterms:W3CDTF">2015-02-28T01:38:37Z</dcterms:created>
  <dcterms:modified xsi:type="dcterms:W3CDTF">2016-08-30T12:13:49Z</dcterms:modified>
</cp:coreProperties>
</file>